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338" r:id="rId4"/>
    <p:sldId id="340" r:id="rId5"/>
    <p:sldId id="339" r:id="rId6"/>
    <p:sldId id="341" r:id="rId7"/>
    <p:sldId id="342" r:id="rId8"/>
    <p:sldId id="343" r:id="rId9"/>
    <p:sldId id="344" r:id="rId10"/>
    <p:sldId id="345" r:id="rId11"/>
    <p:sldId id="346" r:id="rId12"/>
    <p:sldId id="347" r:id="rId13"/>
    <p:sldId id="348" r:id="rId14"/>
    <p:sldId id="349" r:id="rId15"/>
    <p:sldId id="350" r:id="rId16"/>
    <p:sldId id="351" r:id="rId17"/>
    <p:sldId id="367" r:id="rId18"/>
    <p:sldId id="353" r:id="rId19"/>
    <p:sldId id="352" r:id="rId20"/>
    <p:sldId id="481" r:id="rId21"/>
    <p:sldId id="354" r:id="rId22"/>
    <p:sldId id="355" r:id="rId23"/>
    <p:sldId id="356" r:id="rId24"/>
    <p:sldId id="357" r:id="rId25"/>
    <p:sldId id="359" r:id="rId26"/>
    <p:sldId id="360" r:id="rId27"/>
    <p:sldId id="361" r:id="rId28"/>
    <p:sldId id="362" r:id="rId29"/>
    <p:sldId id="363" r:id="rId30"/>
    <p:sldId id="364" r:id="rId31"/>
    <p:sldId id="365" r:id="rId32"/>
    <p:sldId id="366" r:id="rId33"/>
    <p:sldId id="326" r:id="rId34"/>
    <p:sldId id="368" r:id="rId35"/>
    <p:sldId id="369" r:id="rId36"/>
    <p:sldId id="370" r:id="rId37"/>
    <p:sldId id="371" r:id="rId38"/>
    <p:sldId id="373" r:id="rId39"/>
    <p:sldId id="372" r:id="rId40"/>
    <p:sldId id="394" r:id="rId41"/>
    <p:sldId id="398" r:id="rId42"/>
    <p:sldId id="400" r:id="rId43"/>
    <p:sldId id="402" r:id="rId44"/>
    <p:sldId id="401" r:id="rId45"/>
    <p:sldId id="374" r:id="rId46"/>
    <p:sldId id="375" r:id="rId47"/>
    <p:sldId id="376" r:id="rId48"/>
    <p:sldId id="392" r:id="rId49"/>
    <p:sldId id="395" r:id="rId50"/>
    <p:sldId id="399" r:id="rId51"/>
    <p:sldId id="377" r:id="rId52"/>
    <p:sldId id="396" r:id="rId53"/>
    <p:sldId id="397" r:id="rId54"/>
    <p:sldId id="378" r:id="rId55"/>
    <p:sldId id="482" r:id="rId56"/>
    <p:sldId id="384" r:id="rId57"/>
    <p:sldId id="389" r:id="rId58"/>
    <p:sldId id="385" r:id="rId59"/>
    <p:sldId id="387" r:id="rId60"/>
    <p:sldId id="386" r:id="rId61"/>
    <p:sldId id="388" r:id="rId62"/>
    <p:sldId id="390" r:id="rId63"/>
    <p:sldId id="391" r:id="rId64"/>
    <p:sldId id="403" r:id="rId65"/>
    <p:sldId id="404" r:id="rId66"/>
    <p:sldId id="405" r:id="rId67"/>
    <p:sldId id="406" r:id="rId68"/>
    <p:sldId id="408" r:id="rId69"/>
    <p:sldId id="409" r:id="rId70"/>
    <p:sldId id="410" r:id="rId71"/>
    <p:sldId id="411" r:id="rId72"/>
    <p:sldId id="412" r:id="rId73"/>
    <p:sldId id="413" r:id="rId74"/>
    <p:sldId id="438" r:id="rId75"/>
    <p:sldId id="437" r:id="rId76"/>
    <p:sldId id="460" r:id="rId77"/>
    <p:sldId id="461" r:id="rId78"/>
    <p:sldId id="414" r:id="rId79"/>
    <p:sldId id="433" r:id="rId80"/>
    <p:sldId id="434" r:id="rId81"/>
    <p:sldId id="435" r:id="rId82"/>
    <p:sldId id="436" r:id="rId83"/>
    <p:sldId id="446" r:id="rId84"/>
    <p:sldId id="445" r:id="rId85"/>
    <p:sldId id="447" r:id="rId86"/>
    <p:sldId id="448" r:id="rId87"/>
    <p:sldId id="449" r:id="rId88"/>
    <p:sldId id="450" r:id="rId89"/>
    <p:sldId id="451" r:id="rId90"/>
    <p:sldId id="452" r:id="rId91"/>
    <p:sldId id="453" r:id="rId92"/>
    <p:sldId id="454" r:id="rId93"/>
    <p:sldId id="455" r:id="rId94"/>
    <p:sldId id="456" r:id="rId95"/>
    <p:sldId id="459" r:id="rId96"/>
    <p:sldId id="458" r:id="rId97"/>
    <p:sldId id="457" r:id="rId98"/>
    <p:sldId id="462" r:id="rId99"/>
    <p:sldId id="463" r:id="rId100"/>
    <p:sldId id="483" r:id="rId101"/>
    <p:sldId id="464" r:id="rId102"/>
    <p:sldId id="465" r:id="rId103"/>
    <p:sldId id="466" r:id="rId104"/>
    <p:sldId id="467" r:id="rId105"/>
    <p:sldId id="468" r:id="rId106"/>
    <p:sldId id="469" r:id="rId107"/>
    <p:sldId id="470" r:id="rId108"/>
    <p:sldId id="471" r:id="rId109"/>
    <p:sldId id="475" r:id="rId110"/>
    <p:sldId id="472" r:id="rId111"/>
    <p:sldId id="473" r:id="rId112"/>
    <p:sldId id="474" r:id="rId113"/>
    <p:sldId id="476" r:id="rId114"/>
    <p:sldId id="477" r:id="rId115"/>
    <p:sldId id="478" r:id="rId116"/>
    <p:sldId id="479" r:id="rId117"/>
    <p:sldId id="480" r:id="rId118"/>
    <p:sldId id="417" r:id="rId119"/>
    <p:sldId id="418" r:id="rId120"/>
    <p:sldId id="419" r:id="rId121"/>
    <p:sldId id="420" r:id="rId122"/>
    <p:sldId id="439" r:id="rId123"/>
    <p:sldId id="440" r:id="rId124"/>
    <p:sldId id="441" r:id="rId125"/>
    <p:sldId id="442" r:id="rId126"/>
    <p:sldId id="443" r:id="rId127"/>
    <p:sldId id="444" r:id="rId128"/>
    <p:sldId id="421" r:id="rId129"/>
    <p:sldId id="422" r:id="rId130"/>
    <p:sldId id="423" r:id="rId131"/>
    <p:sldId id="424" r:id="rId132"/>
    <p:sldId id="425" r:id="rId133"/>
    <p:sldId id="426" r:id="rId134"/>
    <p:sldId id="427" r:id="rId135"/>
    <p:sldId id="428" r:id="rId136"/>
    <p:sldId id="429" r:id="rId137"/>
    <p:sldId id="430" r:id="rId138"/>
    <p:sldId id="431" r:id="rId1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8A692C-F48F-47CF-BC5A-26EB7D949118}" type="datetimeFigureOut">
              <a:rPr lang="en-US" smtClean="0"/>
              <a:t>1/16/2024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38A692C-F48F-47CF-BC5A-26EB7D949118}" type="datetimeFigureOut">
              <a:rPr lang="en-US" smtClean="0"/>
              <a:t>1/16/2024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38A692C-F48F-47CF-BC5A-26EB7D949118}" type="datetimeFigureOut">
              <a:rPr lang="en-US" smtClean="0"/>
              <a:t>1/16/2024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8A692C-F48F-47CF-BC5A-26EB7D949118}" type="datetimeFigureOut">
              <a:rPr lang="en-US" smtClean="0"/>
              <a:t>1/16/2024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438A692C-F48F-47CF-BC5A-26EB7D949118}" type="datetimeFigureOut">
              <a:rPr lang="en-US" smtClean="0"/>
              <a:t>1/16/2024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76AA788-858A-4143-9D52-C2238F2C156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8A692C-F48F-47CF-BC5A-26EB7D949118}" type="datetimeFigureOut">
              <a:rPr lang="en-US" smtClean="0"/>
              <a:t>1/16/2024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76AA788-858A-4143-9D52-C2238F2C156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hyperlink" Target="https://www.intechopen.com/chapters/41894#B168" TargetMode="Externa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hyperlink" Target="https://medlineplus.gov/cancerimmunotherapy.html" TargetMode="External"/><Relationship Id="rId2" Type="http://schemas.openxmlformats.org/officeDocument/2006/relationships/hyperlink" Target="https://medlineplus.gov/cancer.html" TargetMode="External"/><Relationship Id="rId1" Type="http://schemas.openxmlformats.org/officeDocument/2006/relationships/slideLayout" Target="../slideLayouts/slideLayout2.xml"/><Relationship Id="rId4" Type="http://schemas.openxmlformats.org/officeDocument/2006/relationships/hyperlink" Target="https://medlineplus.gov/immunesystemanddisorders.html" TargetMode="External"/></Relationships>
</file>

<file path=ppt/slides/_rels/slide115.xml.rels><?xml version="1.0" encoding="UTF-8" standalone="yes"?>
<Relationships xmlns="http://schemas.openxmlformats.org/package/2006/relationships"><Relationship Id="rId2" Type="http://schemas.openxmlformats.org/officeDocument/2006/relationships/hyperlink" Target="https://medlineplus.gov/cancerchemotherapy.html" TargetMode="Externa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8" Type="http://schemas.openxmlformats.org/officeDocument/2006/relationships/hyperlink" Target="https://medlineplus.gov/headandneckcancer.html" TargetMode="External"/><Relationship Id="rId3" Type="http://schemas.openxmlformats.org/officeDocument/2006/relationships/hyperlink" Target="https://medlineplus.gov/melanoma.html" TargetMode="External"/><Relationship Id="rId7" Type="http://schemas.openxmlformats.org/officeDocument/2006/relationships/hyperlink" Target="https://medlineplus.gov/breastcancer.html" TargetMode="External"/><Relationship Id="rId2" Type="http://schemas.openxmlformats.org/officeDocument/2006/relationships/hyperlink" Target="https://medlineplus.gov/lungcancer.html" TargetMode="External"/><Relationship Id="rId1" Type="http://schemas.openxmlformats.org/officeDocument/2006/relationships/slideLayout" Target="../slideLayouts/slideLayout2.xml"/><Relationship Id="rId6" Type="http://schemas.openxmlformats.org/officeDocument/2006/relationships/hyperlink" Target="https://medlineplus.gov/kidneycancer.html" TargetMode="External"/><Relationship Id="rId11" Type="http://schemas.openxmlformats.org/officeDocument/2006/relationships/hyperlink" Target="https://medlineplus.gov/cervicalcancer.html" TargetMode="External"/><Relationship Id="rId5" Type="http://schemas.openxmlformats.org/officeDocument/2006/relationships/hyperlink" Target="https://medlineplus.gov/bladdercancer.html" TargetMode="External"/><Relationship Id="rId10" Type="http://schemas.openxmlformats.org/officeDocument/2006/relationships/hyperlink" Target="https://medlineplus.gov/stomachcancer.html" TargetMode="External"/><Relationship Id="rId4" Type="http://schemas.openxmlformats.org/officeDocument/2006/relationships/hyperlink" Target="https://medlineplus.gov/hodgkinlymphoma.html" TargetMode="External"/><Relationship Id="rId9" Type="http://schemas.openxmlformats.org/officeDocument/2006/relationships/hyperlink" Target="https://medlineplus.gov/esophagealcancer.html" TargetMode="Externa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hyperlink" Target="https://www.cancer.gov/Common/PopUps/popDefinition.aspx?id=CDR0000045762&amp;version=Patient&amp;language=en" TargetMode="External"/><Relationship Id="rId2" Type="http://schemas.openxmlformats.org/officeDocument/2006/relationships/hyperlink" Target="https://www.cancer.gov/Common/PopUps/popDefinition.aspx?id=CDR0000044636&amp;version=Patient&amp;language=en" TargetMode="Externa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8" Type="http://schemas.openxmlformats.org/officeDocument/2006/relationships/hyperlink" Target="https://www.cancer.gov/Common/PopUps/popDefinition.aspx?id=CDR0000046678&amp;version=Patient&amp;language=en" TargetMode="External"/><Relationship Id="rId3" Type="http://schemas.openxmlformats.org/officeDocument/2006/relationships/hyperlink" Target="https://www.cancer.gov/Common/PopUps/popDefinition.aspx?id=CDR0000046462&amp;version=Patient&amp;language=en" TargetMode="External"/><Relationship Id="rId7" Type="http://schemas.openxmlformats.org/officeDocument/2006/relationships/hyperlink" Target="https://www.cancer.gov/Common/PopUps/popDefinition.aspx?id=CDR0000045070&amp;version=Patient&amp;language=en" TargetMode="External"/><Relationship Id="rId2" Type="http://schemas.openxmlformats.org/officeDocument/2006/relationships/hyperlink" Target="https://www.cancer.gov/Common/PopUps/popDefinition.aspx?id=CDR0000046593&amp;version=Patient&amp;language=en" TargetMode="External"/><Relationship Id="rId1" Type="http://schemas.openxmlformats.org/officeDocument/2006/relationships/slideLayout" Target="../slideLayouts/slideLayout2.xml"/><Relationship Id="rId6" Type="http://schemas.openxmlformats.org/officeDocument/2006/relationships/hyperlink" Target="https://www.cancer.gov/Common/PopUps/popDefinition.aspx?id=CDR0000046254&amp;version=Patient&amp;language=en" TargetMode="External"/><Relationship Id="rId5" Type="http://schemas.openxmlformats.org/officeDocument/2006/relationships/hyperlink" Target="https://www.cancer.gov/Common/PopUps/popDefinition.aspx?id=CDR0000046451&amp;version=Patient&amp;language=en" TargetMode="External"/><Relationship Id="rId4" Type="http://schemas.openxmlformats.org/officeDocument/2006/relationships/hyperlink" Target="https://www.cancer.gov/Common/PopUps/popDefinition.aspx?id=CDR0000046312&amp;version=Patient&amp;language=en" TargetMode="External"/><Relationship Id="rId9" Type="http://schemas.openxmlformats.org/officeDocument/2006/relationships/hyperlink" Target="https://www.cancer.gov/Common/PopUps/popDefinition.aspx?id=CDR0000046325&amp;version=Patient&amp;language=en" TargetMode="External"/></Relationships>
</file>

<file path=ppt/slides/_rels/slide124.xml.rels><?xml version="1.0" encoding="UTF-8" standalone="yes"?>
<Relationships xmlns="http://schemas.openxmlformats.org/package/2006/relationships"><Relationship Id="rId3" Type="http://schemas.openxmlformats.org/officeDocument/2006/relationships/hyperlink" Target="https://www.cancer.gov/Common/PopUps/popDefinition.aspx?id=CDR0000045764&amp;version=Patient&amp;language=en" TargetMode="External"/><Relationship Id="rId2" Type="http://schemas.openxmlformats.org/officeDocument/2006/relationships/hyperlink" Target="https://www.cancer.gov/Common/PopUps/popDefinition.aspx?id=CDR0000270740&amp;version=Patient&amp;language=en" TargetMode="Externa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www.cancer.gov/Common/PopUps/popDefinition.aspx?id=CDR0000045772&amp;version=Patient&amp;language=en" TargetMode="External"/><Relationship Id="rId13" Type="http://schemas.openxmlformats.org/officeDocument/2006/relationships/hyperlink" Target="https://www.cancer.gov/Common/PopUps/popDefinition.aspx?id=CDR0000774690&amp;version=Patient&amp;language=en" TargetMode="External"/><Relationship Id="rId3" Type="http://schemas.openxmlformats.org/officeDocument/2006/relationships/hyperlink" Target="https://www.cancer.gov/Common/PopUps/popDefinition.aspx?id=CDR0000455364&amp;version=Patient&amp;language=en" TargetMode="External"/><Relationship Id="rId7" Type="http://schemas.openxmlformats.org/officeDocument/2006/relationships/hyperlink" Target="https://www.cancer.gov/Common/PopUps/popDefinition.aspx?id=CDR0000046264&amp;version=Patient&amp;language=en" TargetMode="External"/><Relationship Id="rId12" Type="http://schemas.openxmlformats.org/officeDocument/2006/relationships/hyperlink" Target="https://www.cancer.gov/Common/PopUps/popDefinition.aspx?id=CDR0000044775&amp;version=Patient&amp;language=en" TargetMode="External"/><Relationship Id="rId2" Type="http://schemas.openxmlformats.org/officeDocument/2006/relationships/hyperlink" Target="https://www.cancer.gov/Common/PopUps/popDefinition.aspx?id=CDR0000045741&amp;version=Patient&amp;language=en" TargetMode="External"/><Relationship Id="rId1" Type="http://schemas.openxmlformats.org/officeDocument/2006/relationships/slideLayout" Target="../slideLayouts/slideLayout2.xml"/><Relationship Id="rId6" Type="http://schemas.openxmlformats.org/officeDocument/2006/relationships/hyperlink" Target="https://www.cancer.gov/Common/PopUps/popDefinition.aspx?id=CDR0000045614&amp;version=Patient&amp;language=en" TargetMode="External"/><Relationship Id="rId11" Type="http://schemas.openxmlformats.org/officeDocument/2006/relationships/hyperlink" Target="https://www.cancer.gov/Common/PopUps/popDefinition.aspx?id=CDR0000046349&amp;version=Patient&amp;language=en" TargetMode="External"/><Relationship Id="rId5" Type="http://schemas.openxmlformats.org/officeDocument/2006/relationships/hyperlink" Target="https://www.cancer.gov/Common/PopUps/popDefinition.aspx?id=CDR0000045963&amp;version=Patient&amp;language=en" TargetMode="External"/><Relationship Id="rId10" Type="http://schemas.openxmlformats.org/officeDocument/2006/relationships/hyperlink" Target="https://www.cancer.gov/Common/PopUps/popDefinition.aspx?id=CDR0000044531&amp;version=Patient&amp;language=en" TargetMode="External"/><Relationship Id="rId4" Type="http://schemas.openxmlformats.org/officeDocument/2006/relationships/hyperlink" Target="https://www.cancer.gov/Common/PopUps/popDefinition.aspx?id=CDR0000638205&amp;version=Patient&amp;language=en" TargetMode="External"/><Relationship Id="rId9" Type="http://schemas.openxmlformats.org/officeDocument/2006/relationships/hyperlink" Target="https://www.cancer.gov/Common/PopUps/popDefinition.aspx?id=CDR0000046216&amp;version=Patient&amp;language=en" TargetMode="External"/></Relationships>
</file>

<file path=ppt/slides/_rels/slide19.xml.rels><?xml version="1.0" encoding="UTF-8" standalone="yes"?>
<Relationships xmlns="http://schemas.openxmlformats.org/package/2006/relationships"><Relationship Id="rId2" Type="http://schemas.openxmlformats.org/officeDocument/2006/relationships/hyperlink" Target="https://www.cancer.gov/Common/PopUps/popDefinition.aspx?id=CDR0000046636&amp;version=Patient&amp;language=en"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www.cancer.gov/Common/PopUps/popDefinition.aspx?id=CDR0000470251&amp;version=Patient&amp;language=en" TargetMode="External"/><Relationship Id="rId2" Type="http://schemas.openxmlformats.org/officeDocument/2006/relationships/hyperlink" Target="https://www.cancer.gov/Common/PopUps/popDefinition.aspx?id=CDR0000046470&amp;version=Patient&amp;language=en" TargetMode="External"/><Relationship Id="rId1" Type="http://schemas.openxmlformats.org/officeDocument/2006/relationships/slideLayout" Target="../slideLayouts/slideLayout2.xml"/><Relationship Id="rId4" Type="http://schemas.openxmlformats.org/officeDocument/2006/relationships/hyperlink" Target="https://www.cancer.gov/Common/PopUps/popDefinition.aspx?id=CDR0000460151&amp;version=Patient&amp;language=en"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www.cancer.gov/Common/PopUps/popDefinition.aspx?id=CDR0000046409&amp;version=Patient&amp;language=en" TargetMode="External"/><Relationship Id="rId2" Type="http://schemas.openxmlformats.org/officeDocument/2006/relationships/hyperlink" Target="https://www.cancer.gov/about-cancer/treatment/types/biomarker-testing-cancer-treatment" TargetMode="External"/><Relationship Id="rId1" Type="http://schemas.openxmlformats.org/officeDocument/2006/relationships/slideLayout" Target="../slideLayouts/slideLayout2.xml"/><Relationship Id="rId6" Type="http://schemas.openxmlformats.org/officeDocument/2006/relationships/hyperlink" Target="https://www.cancer.gov/Common/PopUps/popDefinition.aspx?id=CDR0000779095&amp;version=Patient&amp;language=en" TargetMode="External"/><Relationship Id="rId5" Type="http://schemas.openxmlformats.org/officeDocument/2006/relationships/hyperlink" Target="https://www.cancer.gov/Common/PopUps/popDefinition.aspx?id=CDR0000044945&amp;version=Patient&amp;language=en" TargetMode="External"/><Relationship Id="rId4" Type="http://schemas.openxmlformats.org/officeDocument/2006/relationships/hyperlink" Target="https://www.cancer.gov/Common/PopUps/popDefinition.aspx?id=CDR0000423248&amp;version=Patient&amp;language=en"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s://www.cancer.gov/Common/PopUps/popDefinition.aspx?id=CDR0000270737&amp;version=Patient&amp;language=en"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4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4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www.google.com/url?sa=i&amp;url=https://nyaspubs.onlinelibrary.wiley.com/doi/full/10.1111/nyas.14455&amp;psig=AOvVaw2nWIWcpByzzI7Bl2iCdPW_&amp;ust=1701803074779000&amp;source=images&amp;cd=vfe&amp;opi=89978449&amp;ved=0CBIQjhxqFwoTCPCRque89oIDFQAAAAAdAAAAABA1" TargetMode="External"/><Relationship Id="rId2" Type="http://schemas.openxmlformats.org/officeDocument/2006/relationships/hyperlink" Target="https://www.google.com/url?sa=i&amp;url=https://nyaspubs.onlinelibrary.wiley.com/doi/full/10.1111/nyas.14455&amp;psig=AOvVaw2nWIWcpByzzI7Bl2iCdPW_&amp;ust=1701803074779000&amp;source=images&amp;cd=vfe&amp;opi=89978449&amp;ved=0CBAQjRxqFwoTCPCRque89oIDFQAAAAAdAAAAABA1" TargetMode="Externa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8" Type="http://schemas.openxmlformats.org/officeDocument/2006/relationships/hyperlink" Target="https://www.webmd.com/lung/asbestos-exposure" TargetMode="External"/><Relationship Id="rId3" Type="http://schemas.openxmlformats.org/officeDocument/2006/relationships/hyperlink" Target="https://www.webmd.com/arthritis/about-inflammation" TargetMode="External"/><Relationship Id="rId7" Type="http://schemas.openxmlformats.org/officeDocument/2006/relationships/hyperlink" Target="https://www.webmd.com/heart/anatomy-picture-of-blood" TargetMode="External"/><Relationship Id="rId2" Type="http://schemas.openxmlformats.org/officeDocument/2006/relationships/hyperlink" Target="https://www.webmd.com/cancer/ss/does-this-cause-cancer" TargetMode="External"/><Relationship Id="rId1" Type="http://schemas.openxmlformats.org/officeDocument/2006/relationships/slideLayout" Target="../slideLayouts/slideLayout2.xml"/><Relationship Id="rId6" Type="http://schemas.openxmlformats.org/officeDocument/2006/relationships/hyperlink" Target="https://www.webmd.com/obesity/video/obesity-risks" TargetMode="External"/><Relationship Id="rId5" Type="http://schemas.openxmlformats.org/officeDocument/2006/relationships/hyperlink" Target="https://www.webmd.com/diet/obesity/features/am-i-obese" TargetMode="External"/><Relationship Id="rId4" Type="http://schemas.openxmlformats.org/officeDocument/2006/relationships/hyperlink" Target="https://www.webmd.com/smoking-cessation/default.htm" TargetMode="External"/></Relationships>
</file>

<file path=ppt/slides/_rels/slide75.xml.rels><?xml version="1.0" encoding="UTF-8" standalone="yes"?>
<Relationships xmlns="http://schemas.openxmlformats.org/package/2006/relationships"><Relationship Id="rId8" Type="http://schemas.openxmlformats.org/officeDocument/2006/relationships/hyperlink" Target="https://www.webmd.com/cancer/cancer-prevention-detection-18/rm-quiz-cancer-myths-facts" TargetMode="External"/><Relationship Id="rId3" Type="http://schemas.openxmlformats.org/officeDocument/2006/relationships/hyperlink" Target="https://www.webmd.com/heart/anatomy-picture-of-blood" TargetMode="External"/><Relationship Id="rId7" Type="http://schemas.openxmlformats.org/officeDocument/2006/relationships/hyperlink" Target="https://www.webmd.com/breast-cancer/understanding-breast-cancer-basics" TargetMode="External"/><Relationship Id="rId2" Type="http://schemas.openxmlformats.org/officeDocument/2006/relationships/hyperlink" Target="https://www.webmd.com/cancer/ss/does-this-cause-cancer" TargetMode="External"/><Relationship Id="rId1" Type="http://schemas.openxmlformats.org/officeDocument/2006/relationships/slideLayout" Target="../slideLayouts/slideLayout2.xml"/><Relationship Id="rId6" Type="http://schemas.openxmlformats.org/officeDocument/2006/relationships/hyperlink" Target="https://www.webmd.com/melanoma-skin-cancer/melanoma-guide/squamous-cell-carcinoma" TargetMode="External"/><Relationship Id="rId5" Type="http://schemas.openxmlformats.org/officeDocument/2006/relationships/hyperlink" Target="https://www.webmd.com/cancer/what-is-carcinoma" TargetMode="External"/><Relationship Id="rId4" Type="http://schemas.openxmlformats.org/officeDocument/2006/relationships/hyperlink" Target="https://www.webmd.com/a-to-z-guides/rm-quiz-blood-basics"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s://www.cancer.org/cancer/types/stomach-cancer/treating/targeted-therapies.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20477" y="1936999"/>
            <a:ext cx="8648938" cy="3058869"/>
          </a:xfrm>
          <a:prstGeom prst="rect">
            <a:avLst/>
          </a:prstGeom>
        </p:spPr>
        <p:txBody>
          <a:bodyPr vert="horz" wrap="square" lIns="0" tIns="11766" rIns="0" bIns="0" rtlCol="0" anchor="ctr">
            <a:spAutoFit/>
          </a:bodyPr>
          <a:lstStyle/>
          <a:p>
            <a:pPr algn="ctr"/>
            <a:r>
              <a:rPr lang="en-US" b="1" dirty="0">
                <a:latin typeface="Times New Roman" panose="02020603050405020304" pitchFamily="18" charset="0"/>
                <a:cs typeface="Times New Roman" panose="02020603050405020304" pitchFamily="18" charset="0"/>
              </a:rPr>
              <a:t>INTEGRATED ACADEMIC STUDIES</a:t>
            </a:r>
            <a:br>
              <a:rPr lang="en-US" b="1" dirty="0">
                <a:latin typeface="Times New Roman" panose="02020603050405020304" pitchFamily="18" charset="0"/>
                <a:cs typeface="Times New Roman" panose="02020603050405020304" pitchFamily="18" charset="0"/>
              </a:rPr>
            </a:br>
            <a:r>
              <a:rPr lang="en-US" b="1" dirty="0">
                <a:latin typeface="Times New Roman" panose="02020603050405020304" pitchFamily="18" charset="0"/>
                <a:cs typeface="Times New Roman" panose="02020603050405020304" pitchFamily="18" charset="0"/>
              </a:rPr>
              <a:t>OF MEDICINE</a:t>
            </a:r>
            <a:r>
              <a:rPr lang="en-US" b="1" dirty="0"/>
              <a:t/>
            </a:r>
            <a:br>
              <a:rPr lang="en-US" b="1" dirty="0"/>
            </a:br>
            <a:r>
              <a:rPr lang="en-US" dirty="0" smtClean="0"/>
              <a:t/>
            </a:r>
            <a:br>
              <a:rPr lang="en-US" dirty="0" smtClean="0"/>
            </a:br>
            <a:endParaRPr dirty="0">
              <a:solidFill>
                <a:srgbClr val="000000"/>
              </a:solidFill>
            </a:endParaRPr>
          </a:p>
        </p:txBody>
      </p:sp>
      <p:sp>
        <p:nvSpPr>
          <p:cNvPr id="3" name="object 3"/>
          <p:cNvSpPr txBox="1"/>
          <p:nvPr/>
        </p:nvSpPr>
        <p:spPr>
          <a:xfrm>
            <a:off x="3851461" y="3979388"/>
            <a:ext cx="3682253" cy="1423562"/>
          </a:xfrm>
          <a:prstGeom prst="rect">
            <a:avLst/>
          </a:prstGeom>
        </p:spPr>
        <p:txBody>
          <a:bodyPr vert="horz" wrap="square" lIns="0" tIns="11206" rIns="0" bIns="0" rtlCol="0">
            <a:spAutoFit/>
          </a:bodyPr>
          <a:lstStyle/>
          <a:p>
            <a:pPr algn="ctr">
              <a:spcBef>
                <a:spcPts val="90"/>
              </a:spcBef>
            </a:pPr>
            <a:r>
              <a:rPr lang="en-US" sz="2120" spc="-4" dirty="0">
                <a:latin typeface="Times New Roman" panose="02020603050405020304"/>
                <a:cs typeface="Times New Roman" panose="02020603050405020304"/>
              </a:rPr>
              <a:t>9</a:t>
            </a:r>
            <a:r>
              <a:rPr lang="en-US" sz="2120" spc="-4" baseline="30000" dirty="0" smtClean="0">
                <a:latin typeface="Times New Roman" panose="02020603050405020304"/>
                <a:cs typeface="Times New Roman" panose="02020603050405020304"/>
              </a:rPr>
              <a:t>th</a:t>
            </a:r>
            <a:r>
              <a:rPr lang="en-US" sz="2120" spc="-4" dirty="0" smtClean="0">
                <a:latin typeface="Times New Roman" panose="02020603050405020304"/>
                <a:cs typeface="Times New Roman" panose="02020603050405020304"/>
              </a:rPr>
              <a:t> semester</a:t>
            </a:r>
            <a:endParaRPr sz="2120" dirty="0">
              <a:latin typeface="Times New Roman" panose="02020603050405020304"/>
              <a:cs typeface="Times New Roman" panose="02020603050405020304"/>
            </a:endParaRPr>
          </a:p>
          <a:p>
            <a:pPr>
              <a:lnSpc>
                <a:spcPct val="100000"/>
              </a:lnSpc>
            </a:pPr>
            <a:endParaRPr sz="2295" dirty="0">
              <a:latin typeface="Times New Roman" panose="02020603050405020304"/>
              <a:cs typeface="Times New Roman" panose="02020603050405020304"/>
            </a:endParaRPr>
          </a:p>
          <a:p>
            <a:pPr>
              <a:spcBef>
                <a:spcPts val="35"/>
              </a:spcBef>
            </a:pPr>
            <a:endParaRPr sz="2645" dirty="0">
              <a:latin typeface="Times New Roman" panose="02020603050405020304"/>
              <a:cs typeface="Times New Roman" panose="02020603050405020304"/>
            </a:endParaRPr>
          </a:p>
          <a:p>
            <a:pPr algn="ctr">
              <a:lnSpc>
                <a:spcPct val="100000"/>
              </a:lnSpc>
            </a:pPr>
            <a:r>
              <a:rPr lang="en-US" sz="2120" b="1" spc="-40" dirty="0" smtClean="0">
                <a:latin typeface="Times New Roman" panose="02020603050405020304"/>
                <a:cs typeface="Times New Roman" panose="02020603050405020304"/>
              </a:rPr>
              <a:t>SURGICAL PATHOLOGY</a:t>
            </a:r>
            <a:endParaRPr lang="en-US" sz="2120" dirty="0">
              <a:latin typeface="Times New Roman" panose="02020603050405020304"/>
              <a:cs typeface="Times New Roman" panose="02020603050405020304"/>
            </a:endParaRPr>
          </a:p>
        </p:txBody>
      </p:sp>
      <p:pic>
        <p:nvPicPr>
          <p:cNvPr id="4" name="object 4"/>
          <p:cNvPicPr/>
          <p:nvPr/>
        </p:nvPicPr>
        <p:blipFill>
          <a:blip r:embed="rId2" cstate="print"/>
          <a:stretch>
            <a:fillRect/>
          </a:stretch>
        </p:blipFill>
        <p:spPr>
          <a:xfrm>
            <a:off x="5247154" y="229721"/>
            <a:ext cx="806824" cy="1291478"/>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Components of a pathology report</a:t>
            </a:r>
            <a:br>
              <a:rPr lang="en-US" b="1" dirty="0"/>
            </a:br>
            <a:endParaRPr lang="en-US" dirty="0"/>
          </a:p>
        </p:txBody>
      </p:sp>
      <p:sp>
        <p:nvSpPr>
          <p:cNvPr id="3" name="Content Placeholder 2"/>
          <p:cNvSpPr>
            <a:spLocks noGrp="1"/>
          </p:cNvSpPr>
          <p:nvPr>
            <p:ph idx="1"/>
          </p:nvPr>
        </p:nvSpPr>
        <p:spPr/>
        <p:txBody>
          <a:bodyPr>
            <a:normAutofit fontScale="70000" lnSpcReduction="20000"/>
          </a:bodyPr>
          <a:lstStyle/>
          <a:p>
            <a:r>
              <a:rPr lang="en-US" dirty="0"/>
              <a:t>In most cases, a pathology report contains the following information:</a:t>
            </a:r>
          </a:p>
          <a:p>
            <a:r>
              <a:rPr lang="en-US" dirty="0"/>
              <a:t>Name and individual identifiers. These include date of birth, patient ID number, or Social Security number.</a:t>
            </a:r>
          </a:p>
          <a:p>
            <a:r>
              <a:rPr lang="en-US" dirty="0"/>
              <a:t>A case number. This is used to identify specimen.</a:t>
            </a:r>
          </a:p>
          <a:p>
            <a:r>
              <a:rPr lang="en-US" dirty="0"/>
              <a:t>The date and type of procedure by which the specimen was obtained (for instance, a blood sample, surgery, or biopsy)</a:t>
            </a:r>
          </a:p>
          <a:p>
            <a:r>
              <a:rPr lang="en-US" dirty="0"/>
              <a:t>Medical history and current clinical diagnosis</a:t>
            </a:r>
          </a:p>
          <a:p>
            <a:r>
              <a:rPr lang="en-US" dirty="0"/>
              <a:t>A general description of the specimen received in the lab</a:t>
            </a:r>
          </a:p>
          <a:p>
            <a:r>
              <a:rPr lang="en-US" dirty="0"/>
              <a:t>A detailed description of what the pathologist sees during microscopic exam of the specimen</a:t>
            </a:r>
          </a:p>
          <a:p>
            <a:r>
              <a:rPr lang="en-US" dirty="0"/>
              <a:t>The final diagnosis, which is the "bottom line" of the testing process. Medical provider relies on the final diagnosis to help choose the best treatment choices</a:t>
            </a:r>
          </a:p>
          <a:p>
            <a:r>
              <a:rPr lang="en-US" dirty="0"/>
              <a:t>The name and signature of the pathologist, as well as the name and address of the pathology lab</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Microscopic features and morphologic classifications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Helicobacter </a:t>
            </a:r>
            <a:r>
              <a:rPr lang="en-US" dirty="0"/>
              <a:t>pylori infection, high-salt diet and smoking have been recognized as risk factors of intestinal type </a:t>
            </a:r>
            <a:r>
              <a:rPr lang="en-US" dirty="0" smtClean="0"/>
              <a:t>adenocarcinoma. </a:t>
            </a:r>
            <a:r>
              <a:rPr lang="en-US" dirty="0"/>
              <a:t>In regard to the carcinogenesis of intestinal type gastric carcinoma, Correa et al proposed a multistep progression from Helicobacter pylori infection and gastritis to intestinal type gastric </a:t>
            </a:r>
            <a:r>
              <a:rPr lang="en-US" dirty="0" smtClean="0"/>
              <a:t>carcinoma. </a:t>
            </a:r>
          </a:p>
          <a:p>
            <a:r>
              <a:rPr lang="en-US" dirty="0" smtClean="0"/>
              <a:t>The </a:t>
            </a:r>
            <a:r>
              <a:rPr lang="en-US" dirty="0"/>
              <a:t>sequence of changes in the stomach has been proposed that Helicobacter pylori infection or autoimmune gastritis causes atrophic gastritis with intestinal metaplasia, and transforms to dysplasia (adenoma) and further progress to adenocarcinoma. </a:t>
            </a:r>
            <a:endParaRPr lang="en-US" dirty="0" smtClean="0"/>
          </a:p>
          <a:p>
            <a:r>
              <a:rPr lang="en-US" dirty="0" smtClean="0"/>
              <a:t>Multiple </a:t>
            </a:r>
            <a:r>
              <a:rPr lang="en-US" dirty="0"/>
              <a:t>genetic alterations or mutations occur and accumulate in each step of carcinogenesis and result in malignant transformation. </a:t>
            </a:r>
            <a:endParaRPr lang="en-US" dirty="0" smtClean="0"/>
          </a:p>
          <a:p>
            <a:r>
              <a:rPr lang="en-US" dirty="0" smtClean="0"/>
              <a:t>However</a:t>
            </a:r>
            <a:r>
              <a:rPr lang="en-US" dirty="0"/>
              <a:t>, this hypothetical model only can apply to intestinal type adenocarcinoma but not to diffuse type. </a:t>
            </a:r>
            <a:endParaRPr lang="en-US" dirty="0" smtClean="0"/>
          </a:p>
          <a:p>
            <a:r>
              <a:rPr lang="en-US" dirty="0" smtClean="0"/>
              <a:t>Microscopically</a:t>
            </a:r>
            <a:r>
              <a:rPr lang="en-US" dirty="0"/>
              <a:t>, intestinal type adenocarcinomas show well developed glandular structures, either with papillary or tubular component, surrounded by a variable degree of </a:t>
            </a:r>
            <a:r>
              <a:rPr lang="en-US" dirty="0" err="1"/>
              <a:t>desmoplastic</a:t>
            </a:r>
            <a:r>
              <a:rPr lang="en-US" dirty="0"/>
              <a:t> </a:t>
            </a:r>
            <a:r>
              <a:rPr lang="en-US" dirty="0" err="1"/>
              <a:t>stroma</a:t>
            </a:r>
            <a:r>
              <a:rPr lang="en-US" dirty="0"/>
              <a:t> and a mixed inflammatory </a:t>
            </a:r>
            <a:r>
              <a:rPr lang="en-US" dirty="0" smtClean="0"/>
              <a:t>infiltration.</a:t>
            </a:r>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Microscopic features and morphologic classifications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 </a:t>
            </a:r>
            <a:r>
              <a:rPr lang="en-US" dirty="0"/>
              <a:t>contrast, diffuse type adenocarcinoma frequently occurs in younger patients, with equal distribution among men and </a:t>
            </a:r>
            <a:r>
              <a:rPr lang="en-US" dirty="0" smtClean="0"/>
              <a:t>women. </a:t>
            </a:r>
            <a:r>
              <a:rPr lang="en-US" dirty="0"/>
              <a:t>It tends to spread by direct tumor extension, resulting in peritoneal metastasis. Diffuse type adenocarcinoma has been believed to derive de novo from the peripheral stem cells of gastric gland neck proliferation zone without a recognizable precursor </a:t>
            </a:r>
            <a:r>
              <a:rPr lang="en-US" dirty="0" smtClean="0"/>
              <a:t>lesion. </a:t>
            </a:r>
          </a:p>
          <a:p>
            <a:r>
              <a:rPr lang="en-US" dirty="0" smtClean="0"/>
              <a:t>Grossly</a:t>
            </a:r>
            <a:r>
              <a:rPr lang="en-US" dirty="0"/>
              <a:t>, this tumor frequently shows ulcerations and occasionally combines with rigid, thickened, leather-bottle appearance of the gastric wall, called </a:t>
            </a:r>
            <a:r>
              <a:rPr lang="en-US" dirty="0" err="1"/>
              <a:t>linitis</a:t>
            </a:r>
            <a:r>
              <a:rPr lang="en-US" dirty="0"/>
              <a:t> </a:t>
            </a:r>
            <a:r>
              <a:rPr lang="en-US" dirty="0" err="1"/>
              <a:t>plastica</a:t>
            </a:r>
            <a:r>
              <a:rPr lang="en-US" dirty="0"/>
              <a:t>. Microscopically, diffuse type adenocarcinoma is composed of individual tumor cells with or without signet ring cell configuration or small clusters of </a:t>
            </a:r>
            <a:r>
              <a:rPr lang="en-US" dirty="0" err="1"/>
              <a:t>discohesive</a:t>
            </a:r>
            <a:r>
              <a:rPr lang="en-US" dirty="0"/>
              <a:t> pleomorphic cells with little or no gland formation, which commonly deeply invade the full thickness layers of the gastric wall with </a:t>
            </a:r>
            <a:r>
              <a:rPr lang="en-US" dirty="0" err="1"/>
              <a:t>desmoplastic</a:t>
            </a:r>
            <a:r>
              <a:rPr lang="en-US" dirty="0"/>
              <a:t> reaction. </a:t>
            </a: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Microscopic features and morphologic classifications</a:t>
            </a:r>
            <a:br>
              <a:rPr lang="en-US" b="1" dirty="0"/>
            </a:br>
            <a:endParaRPr lang="en-US" dirty="0"/>
          </a:p>
        </p:txBody>
      </p:sp>
      <p:sp>
        <p:nvSpPr>
          <p:cNvPr id="3" name="Content Placeholder 2"/>
          <p:cNvSpPr>
            <a:spLocks noGrp="1"/>
          </p:cNvSpPr>
          <p:nvPr>
            <p:ph idx="1"/>
          </p:nvPr>
        </p:nvSpPr>
        <p:spPr/>
        <p:txBody>
          <a:bodyPr>
            <a:normAutofit/>
          </a:bodyPr>
          <a:lstStyle/>
          <a:p>
            <a:r>
              <a:rPr lang="en-US" dirty="0" smtClean="0"/>
              <a:t>Diffuse </a:t>
            </a:r>
            <a:r>
              <a:rPr lang="en-US" dirty="0"/>
              <a:t>gastric cancer rarely can be hereditary with an autosomal dominant disorder which accounts for less than 1% of all cases of gastric </a:t>
            </a:r>
            <a:r>
              <a:rPr lang="en-US" dirty="0" smtClean="0"/>
              <a:t>carcinoma. </a:t>
            </a:r>
          </a:p>
          <a:p>
            <a:r>
              <a:rPr lang="en-US" dirty="0" smtClean="0"/>
              <a:t>This </a:t>
            </a:r>
            <a:r>
              <a:rPr lang="en-US" dirty="0"/>
              <a:t>disease is caused by </a:t>
            </a:r>
            <a:r>
              <a:rPr lang="en-US" dirty="0" err="1"/>
              <a:t>germline</a:t>
            </a:r>
            <a:r>
              <a:rPr lang="en-US" dirty="0"/>
              <a:t> mutation of CDH1 gene that encodes the cell adhesion protein E-cadherin, which plays an essential role in maintenance of the epithelial glandular </a:t>
            </a:r>
            <a:r>
              <a:rPr lang="en-US" dirty="0" smtClean="0"/>
              <a:t>structure. </a:t>
            </a:r>
          </a:p>
          <a:p>
            <a:r>
              <a:rPr lang="en-US" dirty="0" smtClean="0"/>
              <a:t>Diffuse </a:t>
            </a:r>
            <a:r>
              <a:rPr lang="en-US" dirty="0"/>
              <a:t>gastric carcinoma is the main cause of cancer mortality in patients with CDH1 gene </a:t>
            </a:r>
            <a:r>
              <a:rPr lang="en-US" dirty="0" smtClean="0"/>
              <a:t>mutation.</a:t>
            </a:r>
            <a:endParaRPr 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84881"/>
          </a:xfrm>
        </p:spPr>
        <p:txBody>
          <a:bodyPr>
            <a:normAutofit fontScale="90000"/>
          </a:bodyPr>
          <a:lstStyle/>
          <a:p>
            <a:pPr algn="ctr"/>
            <a:r>
              <a:rPr lang="en-US" sz="3200" b="1" dirty="0" err="1"/>
              <a:t>Clinicopathologic</a:t>
            </a:r>
            <a:r>
              <a:rPr lang="en-US" sz="3200" b="1" dirty="0"/>
              <a:t> features of intestinal and diffuse types of </a:t>
            </a:r>
            <a:r>
              <a:rPr lang="en-US" sz="3200" b="1" dirty="0" smtClean="0"/>
              <a:t/>
            </a:r>
            <a:br>
              <a:rPr lang="en-US" sz="3200" b="1" dirty="0" smtClean="0"/>
            </a:br>
            <a:r>
              <a:rPr lang="en-US" sz="3200" b="1" dirty="0" smtClean="0"/>
              <a:t>gastric </a:t>
            </a:r>
            <a:r>
              <a:rPr lang="en-US" sz="3200" b="1" dirty="0"/>
              <a:t>adenocarcinomas</a:t>
            </a:r>
          </a:p>
        </p:txBody>
      </p:sp>
      <p:pic>
        <p:nvPicPr>
          <p:cNvPr id="4" name="Content Placeholder 3"/>
          <p:cNvPicPr>
            <a:picLocks noGrp="1" noChangeAspect="1"/>
          </p:cNvPicPr>
          <p:nvPr>
            <p:ph idx="1"/>
          </p:nvPr>
        </p:nvPicPr>
        <p:blipFill>
          <a:blip r:embed="rId2"/>
          <a:stretch>
            <a:fillRect/>
          </a:stretch>
        </p:blipFill>
        <p:spPr>
          <a:xfrm>
            <a:off x="838200" y="1094704"/>
            <a:ext cx="10515600" cy="5763296"/>
          </a:xfrm>
          <a:prstGeom prst="rect">
            <a:avLst/>
          </a:prstGeom>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70456" y="1690688"/>
            <a:ext cx="6954592" cy="3418441"/>
          </a:xfrm>
        </p:spPr>
      </p:pic>
      <p:sp>
        <p:nvSpPr>
          <p:cNvPr id="6" name="Content Placeholder 5"/>
          <p:cNvSpPr>
            <a:spLocks noGrp="1"/>
          </p:cNvSpPr>
          <p:nvPr>
            <p:ph sz="half" idx="2"/>
          </p:nvPr>
        </p:nvSpPr>
        <p:spPr>
          <a:xfrm>
            <a:off x="7225048" y="888642"/>
            <a:ext cx="4128752" cy="5288321"/>
          </a:xfrm>
        </p:spPr>
        <p:txBody>
          <a:bodyPr>
            <a:normAutofit lnSpcReduction="10000"/>
          </a:bodyPr>
          <a:lstStyle/>
          <a:p>
            <a:r>
              <a:rPr lang="en-US" dirty="0"/>
              <a:t>A. Gastric biopsy shows a well differentiated tubular adenocarcinoma. Adjacent to the carcinoma, regenerative </a:t>
            </a:r>
            <a:r>
              <a:rPr lang="en-US" dirty="0" err="1"/>
              <a:t>foveolar</a:t>
            </a:r>
            <a:r>
              <a:rPr lang="en-US" dirty="0"/>
              <a:t> epitheliums are admixed. </a:t>
            </a:r>
            <a:endParaRPr lang="en-US" dirty="0" smtClean="0"/>
          </a:p>
          <a:p>
            <a:endParaRPr lang="en-US" dirty="0" smtClean="0"/>
          </a:p>
          <a:p>
            <a:r>
              <a:rPr lang="en-US" dirty="0" smtClean="0"/>
              <a:t>B</a:t>
            </a:r>
            <a:r>
              <a:rPr lang="en-US" dirty="0"/>
              <a:t>. In high power examination, the anastomosing glands are composed of atypical cells with vesicular nuclei and prominent nucleoli.</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 name="Content Placeholder 1"/>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31820" y="888641"/>
            <a:ext cx="6490952" cy="5409127"/>
          </a:xfrm>
        </p:spPr>
      </p:pic>
      <p:sp>
        <p:nvSpPr>
          <p:cNvPr id="6" name="Content Placeholder 5"/>
          <p:cNvSpPr>
            <a:spLocks noGrp="1"/>
          </p:cNvSpPr>
          <p:nvPr>
            <p:ph sz="half" idx="2"/>
          </p:nvPr>
        </p:nvSpPr>
        <p:spPr>
          <a:xfrm>
            <a:off x="6903076" y="888642"/>
            <a:ext cx="4450724" cy="5288322"/>
          </a:xfrm>
        </p:spPr>
        <p:txBody>
          <a:bodyPr>
            <a:normAutofit fontScale="85000" lnSpcReduction="20000"/>
          </a:bodyPr>
          <a:lstStyle/>
          <a:p>
            <a:r>
              <a:rPr lang="en-US" dirty="0"/>
              <a:t>Tubular adenocarcinoma, well differentiated, in the resected stomach. </a:t>
            </a:r>
            <a:endParaRPr lang="en-US" dirty="0" smtClean="0"/>
          </a:p>
          <a:p>
            <a:endParaRPr lang="en-US" dirty="0" smtClean="0"/>
          </a:p>
          <a:p>
            <a:r>
              <a:rPr lang="en-US" dirty="0" smtClean="0"/>
              <a:t>A</a:t>
            </a:r>
            <a:r>
              <a:rPr lang="en-US" dirty="0"/>
              <a:t>. Grossly, the tumor in the high body of greater curvature is advanced gastric carcinoma mimicking EGC type </a:t>
            </a:r>
            <a:r>
              <a:rPr lang="en-US" dirty="0" err="1"/>
              <a:t>IIb</a:t>
            </a:r>
            <a:r>
              <a:rPr lang="en-US" dirty="0"/>
              <a:t>. </a:t>
            </a:r>
            <a:endParaRPr lang="en-US" dirty="0" smtClean="0"/>
          </a:p>
          <a:p>
            <a:endParaRPr lang="en-US" dirty="0" smtClean="0"/>
          </a:p>
          <a:p>
            <a:r>
              <a:rPr lang="en-US" dirty="0" smtClean="0"/>
              <a:t>B</a:t>
            </a:r>
            <a:r>
              <a:rPr lang="en-US" dirty="0"/>
              <a:t>. In the superficial area, the carcinoma mimics regenerative changes due to its bland morphology. </a:t>
            </a:r>
            <a:endParaRPr lang="en-US" dirty="0" smtClean="0"/>
          </a:p>
          <a:p>
            <a:endParaRPr lang="en-US" dirty="0" smtClean="0"/>
          </a:p>
          <a:p>
            <a:r>
              <a:rPr lang="en-US" dirty="0" smtClean="0"/>
              <a:t>C</a:t>
            </a:r>
            <a:r>
              <a:rPr lang="en-US" dirty="0"/>
              <a:t>. However, the carcinoma infiltrates into </a:t>
            </a:r>
            <a:r>
              <a:rPr lang="en-US" dirty="0" err="1"/>
              <a:t>subserosa</a:t>
            </a:r>
            <a:r>
              <a:rPr lang="en-US" dirty="0"/>
              <a:t>. </a:t>
            </a: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 name="Content Placeholder 1"/>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21972" y="1825625"/>
            <a:ext cx="5447762" cy="3609260"/>
          </a:xfrm>
        </p:spPr>
      </p:pic>
      <p:sp>
        <p:nvSpPr>
          <p:cNvPr id="6" name="Content Placeholder 5"/>
          <p:cNvSpPr>
            <a:spLocks noGrp="1"/>
          </p:cNvSpPr>
          <p:nvPr>
            <p:ph sz="half" idx="2"/>
          </p:nvPr>
        </p:nvSpPr>
        <p:spPr/>
        <p:txBody>
          <a:bodyPr/>
          <a:lstStyle/>
          <a:p>
            <a:r>
              <a:rPr lang="en-US" dirty="0"/>
              <a:t>Mucinous carcinoma. </a:t>
            </a:r>
            <a:endParaRPr lang="en-US" dirty="0" smtClean="0"/>
          </a:p>
          <a:p>
            <a:endParaRPr lang="en-US" dirty="0"/>
          </a:p>
          <a:p>
            <a:r>
              <a:rPr lang="en-US" dirty="0" smtClean="0"/>
              <a:t>Small </a:t>
            </a:r>
            <a:r>
              <a:rPr lang="en-US" dirty="0"/>
              <a:t>clusters or strands of pleomorphic tumor cells containing </a:t>
            </a:r>
            <a:r>
              <a:rPr lang="en-US" dirty="0" err="1"/>
              <a:t>mucin</a:t>
            </a:r>
            <a:r>
              <a:rPr lang="en-US" dirty="0"/>
              <a:t> are present within </a:t>
            </a:r>
            <a:r>
              <a:rPr lang="en-US" dirty="0" err="1"/>
              <a:t>mucin</a:t>
            </a:r>
            <a:r>
              <a:rPr lang="en-US" dirty="0"/>
              <a:t> pool.</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2" name="Content Placeholder 1"/>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28034" y="1690689"/>
            <a:ext cx="5344731" cy="3872984"/>
          </a:xfrm>
        </p:spPr>
      </p:pic>
      <p:sp>
        <p:nvSpPr>
          <p:cNvPr id="6" name="Content Placeholder 5"/>
          <p:cNvSpPr>
            <a:spLocks noGrp="1"/>
          </p:cNvSpPr>
          <p:nvPr>
            <p:ph sz="half" idx="2"/>
          </p:nvPr>
        </p:nvSpPr>
        <p:spPr/>
        <p:txBody>
          <a:bodyPr/>
          <a:lstStyle/>
          <a:p>
            <a:r>
              <a:rPr lang="en-US" dirty="0"/>
              <a:t>Signet ring cell carcinoma. </a:t>
            </a:r>
            <a:endParaRPr lang="en-US" dirty="0" smtClean="0"/>
          </a:p>
          <a:p>
            <a:endParaRPr lang="en-US" dirty="0"/>
          </a:p>
          <a:p>
            <a:r>
              <a:rPr lang="en-US" dirty="0" smtClean="0"/>
              <a:t>Signet </a:t>
            </a:r>
            <a:r>
              <a:rPr lang="en-US" dirty="0"/>
              <a:t>ring cells showing foamy or pale basophilic abundant cytoplasm and an eccentrically located nucleus infiltrate the lamina </a:t>
            </a:r>
            <a:r>
              <a:rPr lang="en-US" dirty="0" err="1"/>
              <a:t>propria</a:t>
            </a:r>
            <a:r>
              <a:rPr lang="en-US" dirty="0"/>
              <a:t>. </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Immunohistochemistry</a:t>
            </a:r>
          </a:p>
        </p:txBody>
      </p:sp>
      <p:sp>
        <p:nvSpPr>
          <p:cNvPr id="3" name="Content Placeholder 2"/>
          <p:cNvSpPr>
            <a:spLocks noGrp="1"/>
          </p:cNvSpPr>
          <p:nvPr>
            <p:ph idx="1"/>
          </p:nvPr>
        </p:nvSpPr>
        <p:spPr>
          <a:xfrm>
            <a:off x="838200" y="1455313"/>
            <a:ext cx="10515600" cy="4721650"/>
          </a:xfrm>
        </p:spPr>
        <p:txBody>
          <a:bodyPr>
            <a:normAutofit fontScale="62500" lnSpcReduction="20000"/>
          </a:bodyPr>
          <a:lstStyle/>
          <a:p>
            <a:r>
              <a:rPr lang="en-US" dirty="0"/>
              <a:t>Gastric carcinomas have various amounts of differentiated tumor cells that may express heterogeneous phenotypes of </a:t>
            </a:r>
            <a:r>
              <a:rPr lang="en-US" dirty="0" err="1"/>
              <a:t>mucin</a:t>
            </a:r>
            <a:r>
              <a:rPr lang="en-US" dirty="0"/>
              <a:t>. </a:t>
            </a:r>
            <a:endParaRPr lang="en-US" dirty="0" smtClean="0"/>
          </a:p>
          <a:p>
            <a:r>
              <a:rPr lang="en-US" dirty="0" err="1" smtClean="0"/>
              <a:t>Mucins</a:t>
            </a:r>
            <a:r>
              <a:rPr lang="en-US" dirty="0" smtClean="0"/>
              <a:t> </a:t>
            </a:r>
            <a:r>
              <a:rPr lang="en-US" dirty="0"/>
              <a:t>are high molecular weight glycoproteins with complexity and diversity that constitute the major component of the mucus layer within the gastric epithelium. Up to date, twelve core proteins of human </a:t>
            </a:r>
            <a:r>
              <a:rPr lang="en-US" dirty="0" err="1"/>
              <a:t>mucin</a:t>
            </a:r>
            <a:r>
              <a:rPr lang="en-US" dirty="0"/>
              <a:t> have been described. </a:t>
            </a:r>
            <a:endParaRPr lang="en-US" dirty="0" smtClean="0"/>
          </a:p>
          <a:p>
            <a:r>
              <a:rPr lang="en-US" dirty="0" smtClean="0"/>
              <a:t>It </a:t>
            </a:r>
            <a:r>
              <a:rPr lang="en-US" dirty="0"/>
              <a:t>has known that normal human stomach can express MUC1, MUC5AC, and MUC6. MUC1 and MUC5AC are expressed in the superficial </a:t>
            </a:r>
            <a:r>
              <a:rPr lang="en-US" dirty="0" err="1"/>
              <a:t>foveolar</a:t>
            </a:r>
            <a:r>
              <a:rPr lang="en-US" dirty="0"/>
              <a:t> epithelium and mucous neck cells of both the </a:t>
            </a:r>
            <a:r>
              <a:rPr lang="en-US" dirty="0" err="1"/>
              <a:t>antrum</a:t>
            </a:r>
            <a:r>
              <a:rPr lang="en-US" dirty="0"/>
              <a:t> and corpus, whereas MUC6 is expressed in the pyloric glands of </a:t>
            </a:r>
            <a:r>
              <a:rPr lang="en-US" dirty="0" err="1"/>
              <a:t>antrum</a:t>
            </a:r>
            <a:r>
              <a:rPr lang="en-US" dirty="0"/>
              <a:t> and the mucous cells of the neck zone of the </a:t>
            </a:r>
            <a:r>
              <a:rPr lang="en-US" dirty="0" smtClean="0"/>
              <a:t>corpus. </a:t>
            </a:r>
          </a:p>
          <a:p>
            <a:r>
              <a:rPr lang="en-US" dirty="0" smtClean="0"/>
              <a:t>In </a:t>
            </a:r>
            <a:r>
              <a:rPr lang="en-US" dirty="0"/>
              <a:t>contrast, MUC2 is found in the Golgi region of </a:t>
            </a:r>
            <a:r>
              <a:rPr lang="en-US" dirty="0" err="1"/>
              <a:t>foveolar</a:t>
            </a:r>
            <a:r>
              <a:rPr lang="en-US" dirty="0"/>
              <a:t> cells in the </a:t>
            </a:r>
            <a:r>
              <a:rPr lang="en-US" dirty="0" err="1"/>
              <a:t>antrum</a:t>
            </a:r>
            <a:r>
              <a:rPr lang="en-US" dirty="0"/>
              <a:t> and predominantly express in the areas of intestinal metaplasia with vacuolar staining in goblet </a:t>
            </a:r>
            <a:r>
              <a:rPr lang="en-US" dirty="0" smtClean="0"/>
              <a:t>cells. </a:t>
            </a:r>
          </a:p>
          <a:p>
            <a:r>
              <a:rPr lang="en-US" dirty="0" smtClean="0"/>
              <a:t>MUC5B </a:t>
            </a:r>
            <a:r>
              <a:rPr lang="en-US" dirty="0"/>
              <a:t>is expressed only during a brief period of fetal </a:t>
            </a:r>
            <a:r>
              <a:rPr lang="en-US" dirty="0" smtClean="0"/>
              <a:t>life. </a:t>
            </a:r>
            <a:r>
              <a:rPr lang="en-US" dirty="0"/>
              <a:t>Previous </a:t>
            </a:r>
            <a:endParaRPr lang="en-US" dirty="0" smtClean="0"/>
          </a:p>
          <a:p>
            <a:r>
              <a:rPr lang="en-US" dirty="0" smtClean="0"/>
              <a:t>Expression </a:t>
            </a:r>
            <a:r>
              <a:rPr lang="en-US" dirty="0"/>
              <a:t>of MUC1 is less frequent in adenoma compared to associated </a:t>
            </a:r>
            <a:r>
              <a:rPr lang="en-US" dirty="0" smtClean="0"/>
              <a:t>carcinoma. </a:t>
            </a:r>
          </a:p>
          <a:p>
            <a:r>
              <a:rPr lang="en-US" dirty="0" smtClean="0"/>
              <a:t>In </a:t>
            </a:r>
            <a:r>
              <a:rPr lang="en-US" dirty="0"/>
              <a:t>contrast, MUC2, an intestinal type </a:t>
            </a:r>
            <a:r>
              <a:rPr lang="en-US" dirty="0" err="1"/>
              <a:t>mucin</a:t>
            </a:r>
            <a:r>
              <a:rPr lang="en-US" dirty="0"/>
              <a:t>, was highly expressed in the adenomas, but either persisted or decreased after malignant transformation to adenocarcinomas. </a:t>
            </a:r>
            <a:endParaRPr lang="en-US" dirty="0" smtClean="0"/>
          </a:p>
          <a:p>
            <a:r>
              <a:rPr lang="en-US" dirty="0" err="1" smtClean="0"/>
              <a:t>Immunohistochemical</a:t>
            </a:r>
            <a:r>
              <a:rPr lang="en-US" dirty="0" smtClean="0"/>
              <a:t> </a:t>
            </a:r>
            <a:r>
              <a:rPr lang="en-US" dirty="0"/>
              <a:t>staining of cytokeratin 7 and cytokeratin 20 show various expression in the stomach. Cytokeratin 20 is usually positive for </a:t>
            </a:r>
            <a:r>
              <a:rPr lang="en-US" dirty="0" err="1"/>
              <a:t>antral</a:t>
            </a:r>
            <a:r>
              <a:rPr lang="en-US" dirty="0"/>
              <a:t> epithelium, while cytokeratin 7 highlights the columnar cells of the </a:t>
            </a:r>
            <a:r>
              <a:rPr lang="en-US" dirty="0" err="1"/>
              <a:t>cardia</a:t>
            </a:r>
            <a:r>
              <a:rPr lang="en-US" dirty="0"/>
              <a:t>. It has known that adenocarcinomas of GEJ are more likely expressed CK7 and distal gastric adenocarcinoma are likely express CK20 [</a:t>
            </a:r>
            <a:r>
              <a:rPr lang="en-US" dirty="0">
                <a:hlinkClick r:id="rId2"/>
              </a:rPr>
              <a:t>168</a:t>
            </a:r>
            <a:r>
              <a:rPr lang="en-US" dirty="0"/>
              <a:t>]. </a:t>
            </a:r>
          </a:p>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143194"/>
            <a:ext cx="10515600" cy="1325563"/>
          </a:xfrm>
        </p:spPr>
        <p:txBody>
          <a:bodyPr>
            <a:noAutofit/>
          </a:bodyPr>
          <a:lstStyle/>
          <a:p>
            <a:r>
              <a:rPr lang="en-US" sz="1800" b="1" dirty="0" err="1"/>
              <a:t>Immunohistochemical</a:t>
            </a:r>
            <a:r>
              <a:rPr lang="en-US" sz="1800" b="1" dirty="0"/>
              <a:t> staining of </a:t>
            </a:r>
            <a:r>
              <a:rPr lang="en-US" sz="1800" b="1" dirty="0">
                <a:solidFill>
                  <a:srgbClr val="FF0000"/>
                </a:solidFill>
              </a:rPr>
              <a:t>PD-L1 </a:t>
            </a:r>
            <a:r>
              <a:rPr lang="en-US" sz="1800" b="1" dirty="0"/>
              <a:t>in gastric adenocarcinoma tissues. (A) Strong expression of PDL1 on </a:t>
            </a:r>
            <a:r>
              <a:rPr lang="en-US" sz="1800" b="1" dirty="0" err="1"/>
              <a:t>tumour</a:t>
            </a:r>
            <a:r>
              <a:rPr lang="en-US" sz="1800" b="1" dirty="0"/>
              <a:t> cells. (B) Weak expression of PD-L1 on </a:t>
            </a:r>
            <a:r>
              <a:rPr lang="en-US" sz="1800" b="1" dirty="0" err="1"/>
              <a:t>tumour</a:t>
            </a:r>
            <a:r>
              <a:rPr lang="en-US" sz="1800" b="1" dirty="0"/>
              <a:t> cells. (C) Negative expression of PD-L1 on </a:t>
            </a:r>
            <a:r>
              <a:rPr lang="en-US" sz="1800" b="1" dirty="0" err="1"/>
              <a:t>tumour</a:t>
            </a:r>
            <a:r>
              <a:rPr lang="en-US" sz="1800" b="1" dirty="0"/>
              <a:t> cells. (D) Strong expression of PD-L1 on </a:t>
            </a:r>
            <a:r>
              <a:rPr lang="en-US" sz="1800" b="1" dirty="0" err="1"/>
              <a:t>tumour</a:t>
            </a:r>
            <a:r>
              <a:rPr lang="en-US" sz="1800" b="1" dirty="0"/>
              <a:t> cells. (E) Weak expression of PD-L1 on </a:t>
            </a:r>
            <a:r>
              <a:rPr lang="en-US" sz="1800" b="1" dirty="0" err="1"/>
              <a:t>tumour</a:t>
            </a:r>
            <a:r>
              <a:rPr lang="en-US" sz="1800" b="1" dirty="0"/>
              <a:t> cells. (F) Negative expression of PD-L1on </a:t>
            </a:r>
            <a:r>
              <a:rPr lang="en-US" sz="1800" b="1" dirty="0" err="1"/>
              <a:t>tumour</a:t>
            </a:r>
            <a:r>
              <a:rPr lang="en-US" sz="1800" b="1" dirty="0"/>
              <a:t> cells. (G) Expression of PD-L1 in </a:t>
            </a:r>
            <a:r>
              <a:rPr lang="en-US" sz="1800" b="1" dirty="0" err="1"/>
              <a:t>tumour</a:t>
            </a:r>
            <a:r>
              <a:rPr lang="en-US" sz="1800" b="1" dirty="0"/>
              <a:t> cells (arrowhead) and </a:t>
            </a:r>
            <a:r>
              <a:rPr lang="en-US" sz="1800" b="1" dirty="0" err="1"/>
              <a:t>intratumoural</a:t>
            </a:r>
            <a:r>
              <a:rPr lang="en-US" sz="1800" b="1" dirty="0"/>
              <a:t> immune cells (arrow). (H) Expression of PD-L1 on </a:t>
            </a:r>
            <a:r>
              <a:rPr lang="en-US" sz="1800" b="1" dirty="0" err="1"/>
              <a:t>intratumoural</a:t>
            </a:r>
            <a:r>
              <a:rPr lang="en-US" sz="1800" b="1" dirty="0"/>
              <a:t> immune cells (arrowhead) but not on </a:t>
            </a:r>
            <a:r>
              <a:rPr lang="en-US" sz="1800" b="1" dirty="0" err="1"/>
              <a:t>tumour</a:t>
            </a:r>
            <a:r>
              <a:rPr lang="en-US" sz="1800" b="1" dirty="0"/>
              <a:t> cells (I) Expression of PD-L1 on </a:t>
            </a:r>
            <a:r>
              <a:rPr lang="en-US" sz="1800" b="1" dirty="0" err="1"/>
              <a:t>intratumoural</a:t>
            </a:r>
            <a:r>
              <a:rPr lang="en-US" sz="1800" b="1" dirty="0"/>
              <a:t> lymph follicles (star). (A-C original magnification × 100. D-I original magnification × 400).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24387" y="154546"/>
            <a:ext cx="5743225" cy="480382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Getting a copy of pathology report</a:t>
            </a:r>
            <a:br>
              <a:rPr lang="en-US" b="1" dirty="0"/>
            </a:br>
            <a:endParaRPr lang="en-US" dirty="0"/>
          </a:p>
        </p:txBody>
      </p:sp>
      <p:sp>
        <p:nvSpPr>
          <p:cNvPr id="3" name="Content Placeholder 2"/>
          <p:cNvSpPr>
            <a:spLocks noGrp="1"/>
          </p:cNvSpPr>
          <p:nvPr>
            <p:ph idx="1"/>
          </p:nvPr>
        </p:nvSpPr>
        <p:spPr/>
        <p:txBody>
          <a:bodyPr/>
          <a:lstStyle/>
          <a:p>
            <a:r>
              <a:rPr lang="en-US" dirty="0"/>
              <a:t>By law, patient is entitled to a copy of medical record. </a:t>
            </a:r>
          </a:p>
          <a:p>
            <a:r>
              <a:rPr lang="en-US" dirty="0"/>
              <a:t>Procedures for obtaining medical records vary from state to state, and from facility to facility. Copies of any pathology reports are very important to keep, as diagnosis and treatment are often based on them. Further, understanding the report will help medical provider (and any future medical providers) better understand patients condition.</a:t>
            </a: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Molecular pathology of gastric cancer</a:t>
            </a:r>
          </a:p>
        </p:txBody>
      </p:sp>
      <p:sp>
        <p:nvSpPr>
          <p:cNvPr id="3" name="Content Placeholder 2"/>
          <p:cNvSpPr>
            <a:spLocks noGrp="1"/>
          </p:cNvSpPr>
          <p:nvPr>
            <p:ph idx="1"/>
          </p:nvPr>
        </p:nvSpPr>
        <p:spPr/>
        <p:txBody>
          <a:bodyPr>
            <a:normAutofit fontScale="62500" lnSpcReduction="20000"/>
          </a:bodyPr>
          <a:lstStyle/>
          <a:p>
            <a:r>
              <a:rPr lang="en-US" dirty="0"/>
              <a:t>Although the carcinogenesis of gastric carcinoma is not clear, a rapid progress in the molecular biology of cancer helps us to understand a complex process of malignant transformation of the gastric epithelium caused by the accumulation of aberrant genetic mutations. Gastric cancer is a heterogeneous disease with multiple environmental etiologies and alternative pathways of carcinogenesis</a:t>
            </a:r>
            <a:r>
              <a:rPr lang="en-US" dirty="0" smtClean="0"/>
              <a:t>.</a:t>
            </a:r>
          </a:p>
          <a:p>
            <a:r>
              <a:rPr lang="en-US" dirty="0" smtClean="0"/>
              <a:t>Beyond </a:t>
            </a:r>
            <a:r>
              <a:rPr lang="en-US" dirty="0"/>
              <a:t>mutations in TP53, alterations in other genes or pathways account for only small subsets of the </a:t>
            </a:r>
            <a:r>
              <a:rPr lang="en-US" dirty="0" smtClean="0"/>
              <a:t>disease. </a:t>
            </a:r>
            <a:r>
              <a:rPr lang="en-US" dirty="0"/>
              <a:t>Recent studies using next-generation sequencing (NGS) have revealed an extensive repertoire of potential cancer-deriving genes in several cancer types. In stomach, recent </a:t>
            </a:r>
            <a:r>
              <a:rPr lang="en-US" dirty="0" err="1"/>
              <a:t>exome</a:t>
            </a:r>
            <a:r>
              <a:rPr lang="en-US" dirty="0"/>
              <a:t> sequencing data with 22 AGCs showed that genes involved in chromatin modification to be commonly mutated. </a:t>
            </a:r>
            <a:endParaRPr lang="en-US" dirty="0" smtClean="0"/>
          </a:p>
          <a:p>
            <a:r>
              <a:rPr lang="en-US" dirty="0" smtClean="0"/>
              <a:t>Subsequent </a:t>
            </a:r>
            <a:r>
              <a:rPr lang="en-US" dirty="0" err="1"/>
              <a:t>exome</a:t>
            </a:r>
            <a:r>
              <a:rPr lang="en-US" dirty="0"/>
              <a:t> sequencing data with 15 AGCs showed similar genetic alterations; frequently mutated genes in the adenocarcinomas included TP53 (73%), PIK3CA (20%), and ARID1A (20%), and suggested that FAT4 and ARID1A may thus be key </a:t>
            </a:r>
            <a:r>
              <a:rPr lang="en-US" dirty="0" err="1"/>
              <a:t>tumorigenetic</a:t>
            </a:r>
            <a:r>
              <a:rPr lang="en-US" dirty="0"/>
              <a:t> events in subset of gastric </a:t>
            </a:r>
            <a:r>
              <a:rPr lang="en-US" dirty="0" smtClean="0"/>
              <a:t>cancers. </a:t>
            </a:r>
          </a:p>
          <a:p>
            <a:r>
              <a:rPr lang="en-US" dirty="0" smtClean="0"/>
              <a:t>In </a:t>
            </a:r>
            <a:r>
              <a:rPr lang="en-US" dirty="0"/>
              <a:t>a search for COSMIC (Catalogue Of Somatic Mutations in Cancer) data, TP53 mutations is the most frequent mutation followed by </a:t>
            </a:r>
            <a:r>
              <a:rPr lang="en-US" b="1" dirty="0">
                <a:solidFill>
                  <a:srgbClr val="FF0000"/>
                </a:solidFill>
              </a:rPr>
              <a:t>CDH1, ARID1A, MSH6, PIK2CA, CDK2A, APC, FBXW7, KRAS, CTNNB1, PTEN,EGFR, ERBB2, HRAS and </a:t>
            </a:r>
            <a:r>
              <a:rPr lang="en-US" b="1" dirty="0" smtClean="0">
                <a:solidFill>
                  <a:srgbClr val="FF0000"/>
                </a:solidFill>
              </a:rPr>
              <a:t>BRAF. </a:t>
            </a:r>
          </a:p>
          <a:p>
            <a:r>
              <a:rPr lang="en-US" dirty="0" smtClean="0"/>
              <a:t>Recent </a:t>
            </a:r>
            <a:r>
              <a:rPr lang="en-US" dirty="0"/>
              <a:t>high throughput mutation profiling showed similar </a:t>
            </a:r>
            <a:r>
              <a:rPr lang="en-US" dirty="0" smtClean="0"/>
              <a:t>results. </a:t>
            </a:r>
            <a:r>
              <a:rPr lang="en-US" dirty="0"/>
              <a:t>Lee et al first described that mutations of CTNNB1 were significantly more frequent in EBV-associated gastric </a:t>
            </a:r>
            <a:r>
              <a:rPr lang="en-US" dirty="0" smtClean="0"/>
              <a:t>carcinoma. </a:t>
            </a:r>
            <a:endParaRPr 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Molecular pathology of gastric cancer</a:t>
            </a:r>
          </a:p>
        </p:txBody>
      </p:sp>
      <p:sp>
        <p:nvSpPr>
          <p:cNvPr id="3" name="Content Placeholder 2"/>
          <p:cNvSpPr>
            <a:spLocks noGrp="1"/>
          </p:cNvSpPr>
          <p:nvPr>
            <p:ph idx="1"/>
          </p:nvPr>
        </p:nvSpPr>
        <p:spPr/>
        <p:txBody>
          <a:bodyPr>
            <a:normAutofit fontScale="92500" lnSpcReduction="20000"/>
          </a:bodyPr>
          <a:lstStyle/>
          <a:p>
            <a:r>
              <a:rPr lang="en-US" dirty="0" smtClean="0"/>
              <a:t>Molecular </a:t>
            </a:r>
            <a:r>
              <a:rPr lang="en-US" dirty="0"/>
              <a:t>targeted therapies have significantly emerged as an effective treatment and improved clinical outcomes of many common malignancies, including breast, colorectal, and lung cancers. </a:t>
            </a:r>
            <a:endParaRPr lang="en-US" dirty="0" smtClean="0"/>
          </a:p>
          <a:p>
            <a:r>
              <a:rPr lang="en-US" dirty="0" smtClean="0"/>
              <a:t>Although </a:t>
            </a:r>
            <a:r>
              <a:rPr lang="en-US" dirty="0"/>
              <a:t>studies for targeting agents of gastric cancer did not show promising results in the past decades, recently, </a:t>
            </a:r>
            <a:r>
              <a:rPr lang="en-US" dirty="0" err="1"/>
              <a:t>trastuzumab</a:t>
            </a:r>
            <a:r>
              <a:rPr lang="en-US" dirty="0"/>
              <a:t> has been approved by US Food and Drug Administration (FDA) and European Medicine Agency as a first-line therapy in Human epidermal growth factor receptor (HER) 2 positive metastatic gastric cancers and GEJ cancers based on the result of a landmark clinical trial, so called </a:t>
            </a:r>
            <a:r>
              <a:rPr lang="en-US" dirty="0" err="1"/>
              <a:t>ToGA</a:t>
            </a:r>
            <a:r>
              <a:rPr lang="en-US" dirty="0"/>
              <a:t> (</a:t>
            </a:r>
            <a:r>
              <a:rPr lang="en-US" dirty="0" err="1"/>
              <a:t>Trastuzumab</a:t>
            </a:r>
            <a:r>
              <a:rPr lang="en-US" dirty="0"/>
              <a:t> for Gastric Cancer) study. </a:t>
            </a:r>
            <a:endParaRPr lang="en-US" dirty="0" smtClean="0"/>
          </a:p>
          <a:p>
            <a:r>
              <a:rPr lang="en-US" dirty="0" smtClean="0"/>
              <a:t>Currently</a:t>
            </a:r>
            <a:r>
              <a:rPr lang="en-US" dirty="0"/>
              <a:t>, many other molecular targeted agents for AGCs are undergoing clinical trials, including vascular epithelial growth factor (VEGF) inhibitor, other HER family targeted agents, and etc. </a:t>
            </a: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600" dirty="0"/>
              <a:t>HER2 testing in gastric cancer: a practical approach</a:t>
            </a:r>
          </a:p>
        </p:txBody>
      </p:sp>
      <p:pic>
        <p:nvPicPr>
          <p:cNvPr id="9" name="Content Placeholder 8"/>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838200" y="2045738"/>
            <a:ext cx="5181600" cy="3911111"/>
          </a:xfrm>
        </p:spPr>
      </p:pic>
      <p:sp>
        <p:nvSpPr>
          <p:cNvPr id="6" name="Content Placeholder 5"/>
          <p:cNvSpPr>
            <a:spLocks noGrp="1"/>
          </p:cNvSpPr>
          <p:nvPr>
            <p:ph sz="half" idx="2"/>
          </p:nvPr>
        </p:nvSpPr>
        <p:spPr/>
        <p:txBody>
          <a:bodyPr>
            <a:normAutofit fontScale="70000" lnSpcReduction="20000"/>
          </a:bodyPr>
          <a:lstStyle/>
          <a:p>
            <a:r>
              <a:rPr lang="en-US" dirty="0"/>
              <a:t>(</a:t>
            </a:r>
            <a:r>
              <a:rPr lang="en-US" b="1" dirty="0"/>
              <a:t>a–d</a:t>
            </a:r>
            <a:r>
              <a:rPr lang="en-US" dirty="0"/>
              <a:t>) HER2 </a:t>
            </a:r>
            <a:r>
              <a:rPr lang="en-US" dirty="0" err="1"/>
              <a:t>immunoscoring</a:t>
            </a:r>
            <a:r>
              <a:rPr lang="en-US" dirty="0"/>
              <a:t> according to the ‘magnification rule.’ </a:t>
            </a:r>
            <a:endParaRPr lang="en-US" dirty="0" smtClean="0"/>
          </a:p>
          <a:p>
            <a:r>
              <a:rPr lang="en-US" dirty="0" smtClean="0"/>
              <a:t>(</a:t>
            </a:r>
            <a:r>
              <a:rPr lang="en-US" b="1" dirty="0"/>
              <a:t>a</a:t>
            </a:r>
            <a:r>
              <a:rPr lang="en-US" dirty="0"/>
              <a:t>) Immunohistochemistry 3+ case with distinct membranous staining discernible at low magnification ( × 5; see arrow) with </a:t>
            </a:r>
            <a:endParaRPr lang="en-US" dirty="0" smtClean="0"/>
          </a:p>
          <a:p>
            <a:r>
              <a:rPr lang="en-US" dirty="0" smtClean="0"/>
              <a:t>(</a:t>
            </a:r>
            <a:r>
              <a:rPr lang="en-US" b="1" dirty="0"/>
              <a:t>b</a:t>
            </a:r>
            <a:r>
              <a:rPr lang="en-US" dirty="0"/>
              <a:t>) lateral- or U-shaped membranous staining typical at the cell–cell junctions ( × 40, see arrow). </a:t>
            </a:r>
            <a:endParaRPr lang="en-US" dirty="0" smtClean="0"/>
          </a:p>
          <a:p>
            <a:r>
              <a:rPr lang="en-US" dirty="0" smtClean="0"/>
              <a:t>(</a:t>
            </a:r>
            <a:r>
              <a:rPr lang="en-US" b="1" dirty="0"/>
              <a:t>c</a:t>
            </a:r>
            <a:r>
              <a:rPr lang="en-US" dirty="0"/>
              <a:t>) Immunohistochemistry 2+ case with membranous staining unequivocally visible only if a medium magnification is used ( × 20; see arrow). </a:t>
            </a:r>
            <a:endParaRPr lang="en-US" dirty="0" smtClean="0"/>
          </a:p>
          <a:p>
            <a:r>
              <a:rPr lang="en-US" dirty="0" smtClean="0"/>
              <a:t>(</a:t>
            </a:r>
            <a:r>
              <a:rPr lang="en-US" b="1" dirty="0"/>
              <a:t>d</a:t>
            </a:r>
            <a:r>
              <a:rPr lang="en-US" dirty="0"/>
              <a:t>) Immunohistochemistry 1+ staining corresponds to membranous staining that is clearly visible only at high × 40 magnification (see arrow).</a:t>
            </a:r>
          </a:p>
          <a:p>
            <a:endParaRPr lang="en-US"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pic>
        <p:nvPicPr>
          <p:cNvPr id="9" name="Content Placeholder 8"/>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58282" y="146185"/>
            <a:ext cx="10875435" cy="6447798"/>
          </a:xfrm>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PDL1 (Immunotherapy) Tests</a:t>
            </a:r>
          </a:p>
        </p:txBody>
      </p:sp>
      <p:sp>
        <p:nvSpPr>
          <p:cNvPr id="3" name="Content Placeholder 2"/>
          <p:cNvSpPr>
            <a:spLocks noGrp="1"/>
          </p:cNvSpPr>
          <p:nvPr>
            <p:ph idx="1"/>
          </p:nvPr>
        </p:nvSpPr>
        <p:spPr/>
        <p:txBody>
          <a:bodyPr>
            <a:normAutofit fontScale="85000" lnSpcReduction="10000"/>
          </a:bodyPr>
          <a:lstStyle/>
          <a:p>
            <a:r>
              <a:rPr lang="en-US" b="1" dirty="0"/>
              <a:t>What is a PD-L1 Test?</a:t>
            </a:r>
          </a:p>
          <a:p>
            <a:r>
              <a:rPr lang="en-US" dirty="0"/>
              <a:t>A PD-L1 test uses a sample of cancerous tumor tissue to measure how much of a protein called PD-L1 is found on the </a:t>
            </a:r>
            <a:r>
              <a:rPr lang="en-US" dirty="0">
                <a:hlinkClick r:id="rId2"/>
              </a:rPr>
              <a:t>cancer</a:t>
            </a:r>
            <a:r>
              <a:rPr lang="en-US" dirty="0"/>
              <a:t> cells. Certain types of cancer, PD-L1 testing can check whether may benefit from a type of cancer treatment called </a:t>
            </a:r>
            <a:r>
              <a:rPr lang="en-US" dirty="0">
                <a:hlinkClick r:id="rId3"/>
              </a:rPr>
              <a:t>immunotherapy</a:t>
            </a:r>
            <a:r>
              <a:rPr lang="en-US" dirty="0"/>
              <a:t>. Immunotherapy helps your own </a:t>
            </a:r>
            <a:r>
              <a:rPr lang="en-US" dirty="0">
                <a:hlinkClick r:id="rId4"/>
              </a:rPr>
              <a:t>immune system</a:t>
            </a:r>
            <a:r>
              <a:rPr lang="en-US" dirty="0"/>
              <a:t> fight cancer.</a:t>
            </a:r>
          </a:p>
          <a:p>
            <a:r>
              <a:rPr lang="en-US" dirty="0"/>
              <a:t>Normally, PD-L1 is found on certain healthy cells. It acts as a kind of "brake" to stop cells in your immune system, called T cells, from attacking healthy cells in body. If cancer cells have high amounts of PD-L1, they can turn T cells off so they can't attack the cancer cells.</a:t>
            </a:r>
          </a:p>
          <a:p>
            <a:r>
              <a:rPr lang="en-US" dirty="0"/>
              <a:t>If high amounts of PD-L1 are found on cancer cells, immunotherapy medicines called "immune checkpoint inhibitors" may be used. These medicines prevent the PD-L1 protein from putting the brakes on T cells. This frees T cells to fight cancer.</a:t>
            </a:r>
          </a:p>
          <a:p>
            <a:endParaRPr lang="en-U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PDL1 (Immunotherapy) Tests</a:t>
            </a:r>
          </a:p>
        </p:txBody>
      </p:sp>
      <p:sp>
        <p:nvSpPr>
          <p:cNvPr id="3" name="Content Placeholder 2"/>
          <p:cNvSpPr>
            <a:spLocks noGrp="1"/>
          </p:cNvSpPr>
          <p:nvPr>
            <p:ph idx="1"/>
          </p:nvPr>
        </p:nvSpPr>
        <p:spPr/>
        <p:txBody>
          <a:bodyPr>
            <a:normAutofit lnSpcReduction="10000"/>
          </a:bodyPr>
          <a:lstStyle/>
          <a:p>
            <a:r>
              <a:rPr lang="en-US" dirty="0"/>
              <a:t>Immunotherapy can help stop or slow the growth of many types of cancers that have PD-L1. Immunotherapy has fewer side effects than </a:t>
            </a:r>
            <a:r>
              <a:rPr lang="en-US" dirty="0">
                <a:hlinkClick r:id="rId2"/>
              </a:rPr>
              <a:t>cancer chemotherapy</a:t>
            </a:r>
            <a:r>
              <a:rPr lang="en-US" dirty="0"/>
              <a:t>. But it can cause serious side effects in some people, and not everyone benefits from it.</a:t>
            </a:r>
          </a:p>
          <a:p>
            <a:r>
              <a:rPr lang="en-US" dirty="0"/>
              <a:t>There are many types of PD-L1 tests. The test health care provider orders will depend on:</a:t>
            </a:r>
          </a:p>
          <a:p>
            <a:r>
              <a:rPr lang="en-US" dirty="0"/>
              <a:t>The type of cancer.</a:t>
            </a:r>
          </a:p>
          <a:p>
            <a:r>
              <a:rPr lang="en-US" dirty="0"/>
              <a:t>The specific immunotherapy medicine.</a:t>
            </a:r>
          </a:p>
          <a:p>
            <a:r>
              <a:rPr lang="en-US" dirty="0"/>
              <a:t>Other names: programmed death-ligand 1, PDLI, PDL-1 by immunohistochemistry (IHC).</a:t>
            </a:r>
          </a:p>
          <a:p>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981562"/>
            <a:ext cx="10515600" cy="4351338"/>
          </a:xfrm>
        </p:spPr>
        <p:txBody>
          <a:bodyPr>
            <a:normAutofit fontScale="77500" lnSpcReduction="20000"/>
          </a:bodyPr>
          <a:lstStyle/>
          <a:p>
            <a:r>
              <a:rPr lang="en-US" dirty="0"/>
              <a:t>Many types of cancer have immunotherapy treatments related to PD-L1. These cancers include:</a:t>
            </a:r>
          </a:p>
          <a:p>
            <a:r>
              <a:rPr lang="en-US" dirty="0"/>
              <a:t>Non-small cell </a:t>
            </a:r>
            <a:r>
              <a:rPr lang="en-US" dirty="0">
                <a:hlinkClick r:id="rId2"/>
              </a:rPr>
              <a:t>lung cancer</a:t>
            </a:r>
            <a:endParaRPr lang="en-US" dirty="0"/>
          </a:p>
          <a:p>
            <a:r>
              <a:rPr lang="en-US" dirty="0">
                <a:hlinkClick r:id="rId3"/>
              </a:rPr>
              <a:t>Melanoma</a:t>
            </a:r>
            <a:endParaRPr lang="en-US" dirty="0"/>
          </a:p>
          <a:p>
            <a:r>
              <a:rPr lang="en-US" dirty="0">
                <a:hlinkClick r:id="rId4"/>
              </a:rPr>
              <a:t>Hodgkin lymphoma</a:t>
            </a:r>
            <a:endParaRPr lang="en-US" dirty="0"/>
          </a:p>
          <a:p>
            <a:r>
              <a:rPr lang="en-US" dirty="0">
                <a:hlinkClick r:id="rId5"/>
              </a:rPr>
              <a:t>Bladder cancer</a:t>
            </a:r>
            <a:endParaRPr lang="en-US" dirty="0"/>
          </a:p>
          <a:p>
            <a:r>
              <a:rPr lang="en-US" dirty="0">
                <a:hlinkClick r:id="rId6"/>
              </a:rPr>
              <a:t>Kidney cancer</a:t>
            </a:r>
            <a:endParaRPr lang="en-US" dirty="0"/>
          </a:p>
          <a:p>
            <a:r>
              <a:rPr lang="en-US" dirty="0">
                <a:hlinkClick r:id="rId7"/>
              </a:rPr>
              <a:t>Breast cancer</a:t>
            </a:r>
            <a:endParaRPr lang="en-US" dirty="0"/>
          </a:p>
          <a:p>
            <a:r>
              <a:rPr lang="en-US" dirty="0">
                <a:hlinkClick r:id="rId8"/>
              </a:rPr>
              <a:t>Head and neck cancer</a:t>
            </a:r>
            <a:r>
              <a:rPr lang="en-US" dirty="0"/>
              <a:t> (squamous cell carcinoma)</a:t>
            </a:r>
          </a:p>
          <a:p>
            <a:r>
              <a:rPr lang="en-US" dirty="0">
                <a:hlinkClick r:id="rId9"/>
              </a:rPr>
              <a:t>Cancer of the esophagus</a:t>
            </a:r>
            <a:r>
              <a:rPr lang="en-US" dirty="0"/>
              <a:t> (squamous cell carcinoma)</a:t>
            </a:r>
          </a:p>
          <a:p>
            <a:r>
              <a:rPr lang="en-US" dirty="0">
                <a:hlinkClick r:id="rId10"/>
              </a:rPr>
              <a:t>Stomach cancer</a:t>
            </a:r>
            <a:r>
              <a:rPr lang="en-US" dirty="0"/>
              <a:t> (adenocarcinoma)</a:t>
            </a:r>
          </a:p>
          <a:p>
            <a:r>
              <a:rPr lang="en-US" dirty="0">
                <a:hlinkClick r:id="rId11"/>
              </a:rPr>
              <a:t>Cervical cancer</a:t>
            </a: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do the results mean?</a:t>
            </a:r>
          </a:p>
        </p:txBody>
      </p:sp>
      <p:sp>
        <p:nvSpPr>
          <p:cNvPr id="3" name="Content Placeholder 2"/>
          <p:cNvSpPr>
            <a:spLocks noGrp="1"/>
          </p:cNvSpPr>
          <p:nvPr>
            <p:ph idx="1"/>
          </p:nvPr>
        </p:nvSpPr>
        <p:spPr/>
        <p:txBody>
          <a:bodyPr>
            <a:normAutofit fontScale="92500" lnSpcReduction="10000"/>
          </a:bodyPr>
          <a:lstStyle/>
          <a:p>
            <a:r>
              <a:rPr lang="en-US" dirty="0" smtClean="0"/>
              <a:t>T</a:t>
            </a:r>
            <a:r>
              <a:rPr lang="en-US" dirty="0"/>
              <a:t>est results will show whether somebody has enough PD-L1 protein in tumor for benefit from a specific immunotherapy medicine. Some immunotherapy medicines will not be helpful if a small percentage of cancer cells have PD-L1.</a:t>
            </a:r>
          </a:p>
          <a:p>
            <a:r>
              <a:rPr lang="en-US" dirty="0"/>
              <a:t>If test results show that:</a:t>
            </a:r>
          </a:p>
          <a:p>
            <a:r>
              <a:rPr lang="en-US" dirty="0"/>
              <a:t>Tumor cells have enough PD-L1 to use for immunotherapy medicine, you may be able to start that medicine. This may be called a "positive" test result.</a:t>
            </a:r>
          </a:p>
          <a:p>
            <a:r>
              <a:rPr lang="en-US" dirty="0"/>
              <a:t>Tumor cells don't have enough PD-L1, then the immunotherapy is not likely to help. This may be called a "negative" test result. Than provider will consider another type of cancer treatment.</a:t>
            </a: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Diagnosis</a:t>
            </a:r>
          </a:p>
        </p:txBody>
      </p:sp>
      <p:sp>
        <p:nvSpPr>
          <p:cNvPr id="3" name="Content Placeholder 2"/>
          <p:cNvSpPr>
            <a:spLocks noGrp="1"/>
          </p:cNvSpPr>
          <p:nvPr>
            <p:ph idx="1"/>
          </p:nvPr>
        </p:nvSpPr>
        <p:spPr/>
        <p:txBody>
          <a:bodyPr>
            <a:normAutofit lnSpcReduction="10000"/>
          </a:bodyPr>
          <a:lstStyle/>
          <a:p>
            <a:r>
              <a:rPr lang="en-US" dirty="0"/>
              <a:t>Tests and procedures used to diagnose and detect stomach cancer include:</a:t>
            </a:r>
          </a:p>
          <a:p>
            <a:r>
              <a:rPr lang="en-US" b="1" dirty="0"/>
              <a:t>Looking inside the stomach.</a:t>
            </a:r>
            <a:r>
              <a:rPr lang="en-US" dirty="0"/>
              <a:t> To look for signs of cancer, health care provider might use a tiny camera to see inside stomach. This procedure is called upper endoscopy. A thin tube with a tiny camera on the end is passed down the throat and into the stomach.</a:t>
            </a:r>
          </a:p>
          <a:p>
            <a:r>
              <a:rPr lang="en-US" b="1" dirty="0"/>
              <a:t>Taking a sample of tissue for testing.</a:t>
            </a:r>
            <a:r>
              <a:rPr lang="en-US" dirty="0"/>
              <a:t> If something that looks like cancer is found in stomach, it might be removed for testing. This is called a biopsy. It can be done during an upper endoscopy. Special tools are passed down the tube to get the tissue sample. The sample is sent to a lab for testing.</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Determining the stage of stomach cancer</a:t>
            </a:r>
          </a:p>
        </p:txBody>
      </p:sp>
      <p:sp>
        <p:nvSpPr>
          <p:cNvPr id="3" name="Content Placeholder 2"/>
          <p:cNvSpPr>
            <a:spLocks noGrp="1"/>
          </p:cNvSpPr>
          <p:nvPr>
            <p:ph idx="1"/>
          </p:nvPr>
        </p:nvSpPr>
        <p:spPr/>
        <p:txBody>
          <a:bodyPr>
            <a:normAutofit fontScale="55000" lnSpcReduction="20000"/>
          </a:bodyPr>
          <a:lstStyle/>
          <a:p>
            <a:r>
              <a:rPr lang="en-US" dirty="0"/>
              <a:t>Once found to have stomach cancer, might have other tests to see if the cancer has spread. This information is used to give the cancer a stage. The stage tells provider how advanced cancer is and about prognosis. Tests and procedures used to find the stage of stomach cancer include:</a:t>
            </a:r>
          </a:p>
          <a:p>
            <a:r>
              <a:rPr lang="en-US" b="1" dirty="0"/>
              <a:t>Blood tests.</a:t>
            </a:r>
            <a:r>
              <a:rPr lang="en-US" dirty="0"/>
              <a:t> A blood test can't diagnose stomach cancer. Blood tests can give provider clues about health. For example, tests to measure liver health might show problems caused by stomach cancer that spreads to the liver.</a:t>
            </a:r>
          </a:p>
          <a:p>
            <a:r>
              <a:rPr lang="en-US" dirty="0"/>
              <a:t>Another type of blood test looks for pieces of cancer cells in the blood. This is called a circulating tumor DNA test. It's only used in certain situations for people with stomach cancer. For example, this test might be used if have advanced cancer and can't have a biopsy. Collecting pieces of cells from the blood can give health care team information to help plan treatment.</a:t>
            </a:r>
          </a:p>
          <a:p>
            <a:r>
              <a:rPr lang="en-US" b="1" dirty="0"/>
              <a:t>Stomach ultrasound.</a:t>
            </a:r>
            <a:r>
              <a:rPr lang="en-US" dirty="0"/>
              <a:t> Ultrasound is an imaging test that uses sound waves to make pictures. For stomach cancer, the pictures can show how far the cancer has grown into the stomach wall. To get the pictures, a thin tube with a camera on the tip goes down the throat and into the stomach. A special ultrasound tool is used to make pictures of the stomach.</a:t>
            </a:r>
          </a:p>
          <a:p>
            <a:r>
              <a:rPr lang="en-US" dirty="0"/>
              <a:t>Ultrasound might be used to look at lymph nodes near the stomach. The images can help guide a needle to collect tissue from the lymph nodes. The tissue is tested in a lab to look for cancer cells.</a:t>
            </a:r>
          </a:p>
          <a:p>
            <a:r>
              <a:rPr lang="en-US" b="1" dirty="0"/>
              <a:t>Imaging tests.</a:t>
            </a:r>
            <a:r>
              <a:rPr lang="en-US" dirty="0"/>
              <a:t> Imaging tests make pictures to help care team look for signs that stomach cancer has spread. The pictures could show cancer cells in nearby lymph nodes or other parts of the body. Tests may include CT and positron emission tomography (PET).</a:t>
            </a:r>
          </a:p>
          <a:p>
            <a:r>
              <a:rPr lang="en-US" b="1" dirty="0"/>
              <a:t>Surgery.</a:t>
            </a:r>
            <a:r>
              <a:rPr lang="en-US" dirty="0"/>
              <a:t> Sometimes imaging tests don't give a clear picture of cancer, so surgery is needed to see inside the body. Surgery can look for cancer that has spread, which is also called metastasized cancer. Surgery might help health care team make sure there are no small bits of cancer on the liver or in the belly.</a:t>
            </a:r>
          </a:p>
          <a:p>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Why perform a lymph node biopsy?</a:t>
            </a:r>
          </a:p>
        </p:txBody>
      </p:sp>
      <p:sp>
        <p:nvSpPr>
          <p:cNvPr id="3" name="Content Placeholder 2"/>
          <p:cNvSpPr>
            <a:spLocks noGrp="1"/>
          </p:cNvSpPr>
          <p:nvPr>
            <p:ph idx="1"/>
          </p:nvPr>
        </p:nvSpPr>
        <p:spPr/>
        <p:txBody>
          <a:bodyPr>
            <a:normAutofit fontScale="77500" lnSpcReduction="20000"/>
          </a:bodyPr>
          <a:lstStyle/>
          <a:p>
            <a:r>
              <a:rPr lang="en-US" dirty="0"/>
              <a:t>A lymph node biopsy is performed to diagnose the cause of persistent lymph node enlargement. It is common in children to have lymph nodes enlarge during viral infections, or to have a group of nodes enlarge and become tender if a skin infection is nearby. </a:t>
            </a:r>
          </a:p>
          <a:p>
            <a:endParaRPr lang="sr-Cyrl-RS" dirty="0" smtClean="0"/>
          </a:p>
          <a:p>
            <a:r>
              <a:rPr lang="en-US" dirty="0" smtClean="0"/>
              <a:t>If </a:t>
            </a:r>
            <a:r>
              <a:rPr lang="en-US" dirty="0"/>
              <a:t>lymph node enlargement does not respond to antibiotics, and particularly if the enlargement is painless without overlying skin inflammation, then removal of a sample node or part of the node is done so that microscopic examination and cultures can be done.</a:t>
            </a:r>
          </a:p>
          <a:p>
            <a:endParaRPr lang="sr-Cyrl-RS" dirty="0" smtClean="0"/>
          </a:p>
          <a:p>
            <a:r>
              <a:rPr lang="en-US" dirty="0" smtClean="0"/>
              <a:t>If </a:t>
            </a:r>
            <a:r>
              <a:rPr lang="en-US" dirty="0"/>
              <a:t>a lymph node becomes infected and the infected node becomes abscessed, then surgical drainage of the lymph node may be required (this is different from a biopsy). Infection is the most common reason for lymph node enlargement, but malignancies both primary (lymphoma) and metastatic (spread from tumors in other organs) do occur in lymph nodes in children.</a:t>
            </a: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Staging</a:t>
            </a:r>
            <a:endParaRPr lang="en-US" dirty="0"/>
          </a:p>
        </p:txBody>
      </p:sp>
      <p:sp>
        <p:nvSpPr>
          <p:cNvPr id="3" name="Content Placeholder 2"/>
          <p:cNvSpPr>
            <a:spLocks noGrp="1"/>
          </p:cNvSpPr>
          <p:nvPr>
            <p:ph idx="1"/>
          </p:nvPr>
        </p:nvSpPr>
        <p:spPr/>
        <p:txBody>
          <a:bodyPr/>
          <a:lstStyle/>
          <a:p>
            <a:r>
              <a:rPr lang="en-US" dirty="0"/>
              <a:t>At stage 0, the cancer is small and only on the inside surface of the stomach. A stage 1 stomach cancer has grown into the inner layers of the stomach. In stage 2 and stage 3, the cancer grows deeper into the wall of the stomach. The cancer may have spread to nearby lymph nodes. At stage 4, the stomach cancer may have grown through the stomach and into nearby organs. Stage 4 includes cancers that have spread to other parts of the body. When cancer spreads, it's called metastatic cancer. When stomach cancer metastasizes, it often goes to the lymph nodes or the liver. It can also go to the lining around the organs in the belly, which is called the peritoneum.</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25003"/>
            <a:ext cx="10515600" cy="5751960"/>
          </a:xfrm>
        </p:spPr>
        <p:txBody>
          <a:bodyPr>
            <a:normAutofit lnSpcReduction="10000"/>
          </a:bodyPr>
          <a:lstStyle/>
          <a:p>
            <a:r>
              <a:rPr lang="en-US" b="1" dirty="0"/>
              <a:t>Stage 0 (carcinoma in situ) of the stomach</a:t>
            </a:r>
          </a:p>
          <a:p>
            <a:r>
              <a:rPr lang="en-US" dirty="0"/>
              <a:t>Stage 0 refers to carcinoma in situ. This means that </a:t>
            </a:r>
            <a:r>
              <a:rPr lang="en-US" dirty="0">
                <a:hlinkClick r:id="rId2"/>
              </a:rPr>
              <a:t>abnormal</a:t>
            </a:r>
            <a:r>
              <a:rPr lang="en-US" dirty="0"/>
              <a:t> cells are found in the mucosa. These abnormal cells may become cancer and spread into nearby normal tissue.   </a:t>
            </a:r>
          </a:p>
          <a:p>
            <a:endParaRPr lang="en-US" b="1" dirty="0" smtClean="0"/>
          </a:p>
          <a:p>
            <a:r>
              <a:rPr lang="en-US" b="1" dirty="0" smtClean="0"/>
              <a:t>Stage </a:t>
            </a:r>
            <a:r>
              <a:rPr lang="en-US" b="1" dirty="0"/>
              <a:t>I (also called stage 1) stomach cancer</a:t>
            </a:r>
          </a:p>
          <a:p>
            <a:r>
              <a:rPr lang="en-US" dirty="0"/>
              <a:t>Stage I  is divided into stages IA and IB.  </a:t>
            </a:r>
          </a:p>
          <a:p>
            <a:r>
              <a:rPr lang="en-US" dirty="0"/>
              <a:t>In stage IA,   </a:t>
            </a:r>
          </a:p>
          <a:p>
            <a:pPr lvl="1"/>
            <a:r>
              <a:rPr lang="en-US" dirty="0"/>
              <a:t>cancer has formed in the mucosa and may have spread to the </a:t>
            </a:r>
            <a:r>
              <a:rPr lang="en-US" dirty="0" err="1"/>
              <a:t>submucosa</a:t>
            </a:r>
            <a:r>
              <a:rPr lang="en-US" dirty="0"/>
              <a:t>.</a:t>
            </a:r>
          </a:p>
          <a:p>
            <a:r>
              <a:rPr lang="en-US" dirty="0"/>
              <a:t>In stage IB,   </a:t>
            </a:r>
          </a:p>
          <a:p>
            <a:pPr lvl="1"/>
            <a:r>
              <a:rPr lang="en-US" dirty="0"/>
              <a:t>cancer has formed in the mucosa and may have spread to the </a:t>
            </a:r>
            <a:r>
              <a:rPr lang="en-US" dirty="0" err="1"/>
              <a:t>submucosa</a:t>
            </a:r>
            <a:r>
              <a:rPr lang="en-US" dirty="0"/>
              <a:t> and has spread to 1 or 2 nearby </a:t>
            </a:r>
            <a:r>
              <a:rPr lang="en-US" dirty="0">
                <a:hlinkClick r:id="rId3"/>
              </a:rPr>
              <a:t>lymph nodes</a:t>
            </a:r>
            <a:r>
              <a:rPr lang="en-US" dirty="0"/>
              <a:t>; or</a:t>
            </a:r>
          </a:p>
          <a:p>
            <a:pPr lvl="1"/>
            <a:r>
              <a:rPr lang="en-US" dirty="0"/>
              <a:t>cancer has formed in the mucosa and has spread to the muscle layer.</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73487"/>
            <a:ext cx="10515600" cy="5803476"/>
          </a:xfrm>
        </p:spPr>
        <p:txBody>
          <a:bodyPr/>
          <a:lstStyle/>
          <a:p>
            <a:r>
              <a:rPr lang="en-US" b="1" dirty="0"/>
              <a:t>Stage II (also called stage 2) stomach cancer</a:t>
            </a:r>
          </a:p>
          <a:p>
            <a:r>
              <a:rPr lang="en-US" dirty="0"/>
              <a:t>Stage II is divided into stages IIA and IIB.  </a:t>
            </a:r>
          </a:p>
          <a:p>
            <a:r>
              <a:rPr lang="en-US" dirty="0"/>
              <a:t>In stage IIA,   </a:t>
            </a:r>
          </a:p>
          <a:p>
            <a:pPr lvl="1"/>
            <a:r>
              <a:rPr lang="en-US" dirty="0"/>
              <a:t>cancer may have spread to the </a:t>
            </a:r>
            <a:r>
              <a:rPr lang="en-US" dirty="0" err="1"/>
              <a:t>submucosa</a:t>
            </a:r>
            <a:r>
              <a:rPr lang="en-US" dirty="0"/>
              <a:t> and has spread to 3 to 6 nearby lymph nodes; or  </a:t>
            </a:r>
          </a:p>
          <a:p>
            <a:pPr lvl="1"/>
            <a:r>
              <a:rPr lang="en-US" dirty="0"/>
              <a:t>cancer has spread to the muscle layer and to 1 or 2 nearby lymph nodes; or  </a:t>
            </a:r>
          </a:p>
          <a:p>
            <a:pPr lvl="1"/>
            <a:r>
              <a:rPr lang="en-US" dirty="0"/>
              <a:t>cancer has spread to the </a:t>
            </a:r>
            <a:r>
              <a:rPr lang="en-US" dirty="0" err="1"/>
              <a:t>subserosa</a:t>
            </a:r>
            <a:r>
              <a:rPr lang="en-US" dirty="0"/>
              <a:t>.</a:t>
            </a:r>
          </a:p>
          <a:p>
            <a:r>
              <a:rPr lang="en-US" dirty="0"/>
              <a:t>In stage IIB,   </a:t>
            </a:r>
          </a:p>
          <a:p>
            <a:pPr lvl="1"/>
            <a:r>
              <a:rPr lang="en-US" dirty="0"/>
              <a:t>cancer may have spread to the </a:t>
            </a:r>
            <a:r>
              <a:rPr lang="en-US" dirty="0" err="1"/>
              <a:t>submucosa</a:t>
            </a:r>
            <a:r>
              <a:rPr lang="en-US" dirty="0"/>
              <a:t> and has spread to 7 to 15 nearby lymph nodes; or  </a:t>
            </a:r>
          </a:p>
          <a:p>
            <a:pPr lvl="1"/>
            <a:r>
              <a:rPr lang="en-US" dirty="0"/>
              <a:t>cancer has spread to the muscle layer and to 3 to 6 nearby lymph nodes; or  </a:t>
            </a:r>
          </a:p>
          <a:p>
            <a:pPr lvl="1"/>
            <a:r>
              <a:rPr lang="en-US" dirty="0"/>
              <a:t>cancer has spread to the </a:t>
            </a:r>
            <a:r>
              <a:rPr lang="en-US" dirty="0" err="1"/>
              <a:t>subserosa</a:t>
            </a:r>
            <a:r>
              <a:rPr lang="en-US" dirty="0"/>
              <a:t> and to 1 or 2 nearby lymph nodes; or  </a:t>
            </a:r>
          </a:p>
          <a:p>
            <a:pPr lvl="1"/>
            <a:r>
              <a:rPr lang="en-US" dirty="0"/>
              <a:t>cancer has spread to the serosa.</a:t>
            </a:r>
          </a:p>
          <a:p>
            <a:endParaRPr lang="en-US"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63639"/>
            <a:ext cx="10515600" cy="5713324"/>
          </a:xfrm>
        </p:spPr>
        <p:txBody>
          <a:bodyPr>
            <a:normAutofit fontScale="77500" lnSpcReduction="20000"/>
          </a:bodyPr>
          <a:lstStyle/>
          <a:p>
            <a:r>
              <a:rPr lang="en-US" b="1" dirty="0"/>
              <a:t>Stage III (also called stage 3) stomach cancer</a:t>
            </a:r>
          </a:p>
          <a:p>
            <a:r>
              <a:rPr lang="en-US" dirty="0"/>
              <a:t>Stage III is divided into stages IIIA, IIIB, and IIIC.  </a:t>
            </a:r>
          </a:p>
          <a:p>
            <a:r>
              <a:rPr lang="en-US" dirty="0"/>
              <a:t>In stage IIIA,   </a:t>
            </a:r>
          </a:p>
          <a:p>
            <a:pPr lvl="1"/>
            <a:r>
              <a:rPr lang="en-US" dirty="0"/>
              <a:t>cancer has spread to the muscle layer and to 7 to 15 nearby lymph nodes; or</a:t>
            </a:r>
          </a:p>
          <a:p>
            <a:pPr lvl="1"/>
            <a:r>
              <a:rPr lang="en-US" dirty="0"/>
              <a:t>cancer has spread to the </a:t>
            </a:r>
            <a:r>
              <a:rPr lang="en-US" dirty="0" err="1"/>
              <a:t>subserosa</a:t>
            </a:r>
            <a:r>
              <a:rPr lang="en-US" dirty="0"/>
              <a:t> and to 3 to 6 nearby lymph nodes; or</a:t>
            </a:r>
          </a:p>
          <a:p>
            <a:pPr lvl="1"/>
            <a:r>
              <a:rPr lang="en-US" dirty="0"/>
              <a:t>cancer has spread to the serosa and to 1 to 6 nearby lymph nodes; or</a:t>
            </a:r>
          </a:p>
          <a:p>
            <a:pPr lvl="1"/>
            <a:r>
              <a:rPr lang="en-US" dirty="0"/>
              <a:t>cancer has spread to nearby organs, such as the </a:t>
            </a:r>
            <a:r>
              <a:rPr lang="en-US" dirty="0">
                <a:hlinkClick r:id="rId2"/>
              </a:rPr>
              <a:t>spleen</a:t>
            </a:r>
            <a:r>
              <a:rPr lang="en-US" dirty="0"/>
              <a:t>, </a:t>
            </a:r>
            <a:r>
              <a:rPr lang="en-US" dirty="0">
                <a:hlinkClick r:id="rId3"/>
              </a:rPr>
              <a:t>colon</a:t>
            </a:r>
            <a:r>
              <a:rPr lang="en-US" dirty="0"/>
              <a:t>, </a:t>
            </a:r>
            <a:r>
              <a:rPr lang="en-US" dirty="0">
                <a:hlinkClick r:id="rId4"/>
              </a:rPr>
              <a:t>liver</a:t>
            </a:r>
            <a:r>
              <a:rPr lang="en-US" dirty="0"/>
              <a:t>, </a:t>
            </a:r>
            <a:r>
              <a:rPr lang="en-US" dirty="0">
                <a:hlinkClick r:id="rId5"/>
              </a:rPr>
              <a:t>diaphragm</a:t>
            </a:r>
            <a:r>
              <a:rPr lang="en-US" dirty="0"/>
              <a:t>, </a:t>
            </a:r>
            <a:r>
              <a:rPr lang="en-US" dirty="0">
                <a:hlinkClick r:id="rId6"/>
              </a:rPr>
              <a:t>pancreas</a:t>
            </a:r>
            <a:r>
              <a:rPr lang="en-US" dirty="0"/>
              <a:t>, </a:t>
            </a:r>
            <a:r>
              <a:rPr lang="en-US" dirty="0">
                <a:hlinkClick r:id="rId7"/>
              </a:rPr>
              <a:t>abdomen</a:t>
            </a:r>
            <a:r>
              <a:rPr lang="en-US" dirty="0"/>
              <a:t> wall, </a:t>
            </a:r>
            <a:r>
              <a:rPr lang="en-US" dirty="0">
                <a:hlinkClick r:id="rId8"/>
              </a:rPr>
              <a:t>adrenal gland</a:t>
            </a:r>
            <a:r>
              <a:rPr lang="en-US" dirty="0"/>
              <a:t>, </a:t>
            </a:r>
            <a:r>
              <a:rPr lang="en-US" dirty="0">
                <a:hlinkClick r:id="rId9"/>
              </a:rPr>
              <a:t>kidney</a:t>
            </a:r>
            <a:r>
              <a:rPr lang="en-US" dirty="0"/>
              <a:t>, or small intestine, or to the back of the abdomen.</a:t>
            </a:r>
          </a:p>
          <a:p>
            <a:r>
              <a:rPr lang="en-US" dirty="0"/>
              <a:t>In stage IIIB,   </a:t>
            </a:r>
          </a:p>
          <a:p>
            <a:pPr lvl="1"/>
            <a:r>
              <a:rPr lang="en-US" dirty="0"/>
              <a:t>cancer may have spread to the </a:t>
            </a:r>
            <a:r>
              <a:rPr lang="en-US" dirty="0" err="1"/>
              <a:t>submucosa</a:t>
            </a:r>
            <a:r>
              <a:rPr lang="en-US" dirty="0"/>
              <a:t> or to the muscle layer and has spread to 16 or more nearby lymph nodes; or  </a:t>
            </a:r>
          </a:p>
          <a:p>
            <a:pPr lvl="1"/>
            <a:r>
              <a:rPr lang="en-US" dirty="0"/>
              <a:t>cancer has spread to the </a:t>
            </a:r>
            <a:r>
              <a:rPr lang="en-US" dirty="0" err="1"/>
              <a:t>subserosa</a:t>
            </a:r>
            <a:r>
              <a:rPr lang="en-US" dirty="0"/>
              <a:t> or to the serosa and has spread to 7 to 15 nearby lymph nodes; or  </a:t>
            </a:r>
          </a:p>
          <a:p>
            <a:pPr lvl="1"/>
            <a:r>
              <a:rPr lang="en-US" dirty="0"/>
              <a:t>cancer has spread to nearby organs, such as the spleen, colon, liver, diaphragm, pancreas, abdomen wall, adrenal gland, kidney, or small intestine, or to the back of the abdomen. Cancer has also spread to 1 to 6 nearby lymph nodes.  </a:t>
            </a:r>
          </a:p>
          <a:p>
            <a:r>
              <a:rPr lang="en-US" dirty="0"/>
              <a:t>In stage IIIC,   </a:t>
            </a:r>
          </a:p>
          <a:p>
            <a:pPr lvl="1"/>
            <a:r>
              <a:rPr lang="en-US" dirty="0"/>
              <a:t>cancer has spread to the </a:t>
            </a:r>
            <a:r>
              <a:rPr lang="en-US" dirty="0" err="1"/>
              <a:t>subserosa</a:t>
            </a:r>
            <a:r>
              <a:rPr lang="en-US" dirty="0"/>
              <a:t> or to the serosa, and to 16 or more nearby lymph nodes; or</a:t>
            </a:r>
          </a:p>
          <a:p>
            <a:pPr lvl="1"/>
            <a:r>
              <a:rPr lang="en-US" dirty="0"/>
              <a:t>cancer has spread to nearby organs, such as the spleen, colon, liver, diaphragm, pancreas, abdomen wall, adrenal gland, kidney, or small intestine, or to the back of the abdomen. Cancer also has spread to 7 or more nearby lymph nodes.</a:t>
            </a: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63639"/>
            <a:ext cx="10515600" cy="5713324"/>
          </a:xfrm>
        </p:spPr>
        <p:txBody>
          <a:bodyPr/>
          <a:lstStyle/>
          <a:p>
            <a:r>
              <a:rPr lang="en-US" b="1" dirty="0"/>
              <a:t>Stage IV (also called stage 4) stomach cancer</a:t>
            </a:r>
          </a:p>
          <a:p>
            <a:r>
              <a:rPr lang="en-US" dirty="0"/>
              <a:t>In stage IV, cancer has spread to other parts of the body, such as the </a:t>
            </a:r>
            <a:r>
              <a:rPr lang="en-US" dirty="0">
                <a:hlinkClick r:id="rId2"/>
              </a:rPr>
              <a:t>lungs</a:t>
            </a:r>
            <a:r>
              <a:rPr lang="en-US" dirty="0"/>
              <a:t>, liver, distant lymph nodes, and the tissue that lines the abdomen wall.</a:t>
            </a:r>
          </a:p>
          <a:p>
            <a:r>
              <a:rPr lang="en-US" dirty="0"/>
              <a:t>Stage IV stomach cancer is also called metastatic stomach cancer. Metastatic cancer happens when cancer cells travel through the </a:t>
            </a:r>
            <a:r>
              <a:rPr lang="en-US" dirty="0">
                <a:hlinkClick r:id="rId3"/>
              </a:rPr>
              <a:t>lymphatic system</a:t>
            </a:r>
            <a:r>
              <a:rPr lang="en-US" dirty="0"/>
              <a:t> or blood and form tumors in other parts of the body. The metastatic tumor is the same type of cancer as the primary tumor. For example, if stomach cancer spreads to the lung, the cancer cells in the lung are actually stomach cancer cells. The disease is called metastatic stomach cancer, not lung cancer. </a:t>
            </a:r>
          </a:p>
          <a:p>
            <a:endParaRPr 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40912" y="0"/>
            <a:ext cx="11101589" cy="6858000"/>
          </a:xfrm>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Prognosis</a:t>
            </a:r>
            <a:endParaRPr lang="en-US" b="1" dirty="0"/>
          </a:p>
        </p:txBody>
      </p:sp>
      <p:sp>
        <p:nvSpPr>
          <p:cNvPr id="3" name="Content Placeholder 2"/>
          <p:cNvSpPr>
            <a:spLocks noGrp="1"/>
          </p:cNvSpPr>
          <p:nvPr>
            <p:ph idx="1"/>
          </p:nvPr>
        </p:nvSpPr>
        <p:spPr/>
        <p:txBody>
          <a:bodyPr>
            <a:normAutofit fontScale="87500" lnSpcReduction="10000"/>
          </a:bodyPr>
          <a:lstStyle/>
          <a:p>
            <a:r>
              <a:rPr lang="en-US" dirty="0" smtClean="0"/>
              <a:t>For </a:t>
            </a:r>
            <a:r>
              <a:rPr lang="en-US" dirty="0"/>
              <a:t>stomach cancer, the prognosis for early-stage cancer is very good. As the stage gets higher, the chances of a cure get lower. Even when stomach cancer can't be cured, treatments may control the cancer to prolong life and make patient comfortable.</a:t>
            </a:r>
          </a:p>
          <a:p>
            <a:r>
              <a:rPr lang="en-US" dirty="0"/>
              <a:t>Things that can influence the prognosis for stomach cancer include:</a:t>
            </a:r>
          </a:p>
          <a:p>
            <a:r>
              <a:rPr lang="en-US" dirty="0"/>
              <a:t>The type of cancer</a:t>
            </a:r>
          </a:p>
          <a:p>
            <a:r>
              <a:rPr lang="en-US" dirty="0"/>
              <a:t>The cancer's stage</a:t>
            </a:r>
          </a:p>
          <a:p>
            <a:r>
              <a:rPr lang="en-US" dirty="0"/>
              <a:t>Where the cancer is within the stomach</a:t>
            </a:r>
          </a:p>
          <a:p>
            <a:r>
              <a:rPr lang="en-US" dirty="0"/>
              <a:t>Overall health</a:t>
            </a:r>
          </a:p>
          <a:p>
            <a:r>
              <a:rPr lang="en-US" dirty="0"/>
              <a:t>If the cancer is removed completely with surgery</a:t>
            </a:r>
          </a:p>
          <a:p>
            <a:r>
              <a:rPr lang="en-US" dirty="0"/>
              <a:t>If the cancer responds to treatment with chemotherapy or radiation therapy</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Early detection</a:t>
            </a:r>
            <a:endParaRPr lang="en-US" dirty="0"/>
          </a:p>
        </p:txBody>
      </p:sp>
      <p:sp>
        <p:nvSpPr>
          <p:cNvPr id="3" name="Content Placeholder 2"/>
          <p:cNvSpPr>
            <a:spLocks noGrp="1"/>
          </p:cNvSpPr>
          <p:nvPr>
            <p:ph idx="1"/>
          </p:nvPr>
        </p:nvSpPr>
        <p:spPr/>
        <p:txBody>
          <a:bodyPr>
            <a:normAutofit fontScale="77500" lnSpcReduction="20000"/>
          </a:bodyPr>
          <a:lstStyle/>
          <a:p>
            <a:r>
              <a:rPr lang="en-US" dirty="0"/>
              <a:t>Sometimes tests are used to look for stomach cancer in people who don't have symptoms. This is called stomach cancer screening. The goal of screening is to detect stomach cancer when it's small and more likely to be cured.</a:t>
            </a:r>
          </a:p>
          <a:p>
            <a:r>
              <a:rPr lang="en-US" dirty="0"/>
              <a:t>In the United States, stomach cancer screening tests are only for people with a high risk of stomach cancer. Risk could be high if stomach cancer runs in family. Patient could have a high risk if has a genetic syndrome that can cause stomach cancer. Examples include hereditary diffuse gastric cancer, Lynch syndrome, juvenile polyposis syndrome, </a:t>
            </a:r>
            <a:r>
              <a:rPr lang="en-US" dirty="0" err="1"/>
              <a:t>Peutz-Jeghers</a:t>
            </a:r>
            <a:r>
              <a:rPr lang="en-US" dirty="0"/>
              <a:t> syndrome and familial adenomatous polyposis.</a:t>
            </a:r>
          </a:p>
          <a:p>
            <a:r>
              <a:rPr lang="en-US" dirty="0"/>
              <a:t>In other parts of the world where stomach cancer is much more common, tests to detect stomach cancer are used more widely.</a:t>
            </a:r>
          </a:p>
          <a:p>
            <a:r>
              <a:rPr lang="en-US" dirty="0"/>
              <a:t>Upper endoscopy is the most common test used to detect stomach cancer. Some countries use X-rays to detect stomach cancer.</a:t>
            </a:r>
          </a:p>
          <a:p>
            <a:r>
              <a:rPr lang="en-US" dirty="0"/>
              <a:t>Stomach cancer screening is an active area of cancer research. Scientists are studying blood tests and other ways to detect stomach cancer before it causes symptoms.</a:t>
            </a:r>
          </a:p>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How is lymph node biopsy done?</a:t>
            </a:r>
          </a:p>
        </p:txBody>
      </p:sp>
      <p:sp>
        <p:nvSpPr>
          <p:cNvPr id="3" name="Content Placeholder 2"/>
          <p:cNvSpPr>
            <a:spLocks noGrp="1"/>
          </p:cNvSpPr>
          <p:nvPr>
            <p:ph idx="1"/>
          </p:nvPr>
        </p:nvSpPr>
        <p:spPr/>
        <p:txBody>
          <a:bodyPr>
            <a:normAutofit lnSpcReduction="10000"/>
          </a:bodyPr>
          <a:lstStyle/>
          <a:p>
            <a:r>
              <a:rPr lang="en-US" dirty="0"/>
              <a:t>Under general anesthesia, an incision is made over the enlarged lymph node, and the node is dissected out from its surroundings with care to tie off or cauterize vessels and lymphatic channels attached to it. The lymph node is then sent to the lab for testing. The incision is then closed in layers with absorbable sutures and local anesthetic is injected around the incision to help control postoperative pain. </a:t>
            </a:r>
          </a:p>
          <a:p>
            <a:endParaRPr lang="sr-Cyrl-RS" dirty="0" smtClean="0"/>
          </a:p>
          <a:p>
            <a:r>
              <a:rPr lang="en-US" dirty="0" smtClean="0"/>
              <a:t>If </a:t>
            </a:r>
            <a:r>
              <a:rPr lang="en-US" dirty="0"/>
              <a:t>a lymph node abscess is drained surgically, a sample of the pus in the abscess is sent to the lab to be cultured, and the abscess cavity is filled with packing gauze. The packing is then removed and the cavity loosely repacked daily till the cavity heals from inside out.</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Treatment</a:t>
            </a:r>
          </a:p>
        </p:txBody>
      </p:sp>
      <p:sp>
        <p:nvSpPr>
          <p:cNvPr id="3" name="Content Placeholder 2"/>
          <p:cNvSpPr>
            <a:spLocks noGrp="1"/>
          </p:cNvSpPr>
          <p:nvPr>
            <p:ph idx="1"/>
          </p:nvPr>
        </p:nvSpPr>
        <p:spPr/>
        <p:txBody>
          <a:bodyPr/>
          <a:lstStyle/>
          <a:p>
            <a:r>
              <a:rPr lang="en-US" dirty="0" smtClean="0"/>
              <a:t>Treatment </a:t>
            </a:r>
            <a:r>
              <a:rPr lang="en-US" dirty="0"/>
              <a:t>options for stomach cancer depend on the cancer's location within the stomach and its stage. Health care provider also thinks about overall health and preferences when making a treatment plan. Stomach cancer treatments include surgery, chemotherapy, radiation therapy, targeted therapy, immunotherapy and palliative care.</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62154"/>
          </a:xfrm>
        </p:spPr>
        <p:txBody>
          <a:bodyPr>
            <a:normAutofit fontScale="90000"/>
          </a:bodyPr>
          <a:lstStyle/>
          <a:p>
            <a:r>
              <a:rPr lang="en-US" b="1" dirty="0"/>
              <a:t>Surgery</a:t>
            </a:r>
          </a:p>
        </p:txBody>
      </p:sp>
      <p:sp>
        <p:nvSpPr>
          <p:cNvPr id="3" name="Content Placeholder 2"/>
          <p:cNvSpPr>
            <a:spLocks noGrp="1"/>
          </p:cNvSpPr>
          <p:nvPr>
            <p:ph idx="1"/>
          </p:nvPr>
        </p:nvSpPr>
        <p:spPr>
          <a:xfrm>
            <a:off x="838200" y="1210614"/>
            <a:ext cx="10515600" cy="5447763"/>
          </a:xfrm>
        </p:spPr>
        <p:txBody>
          <a:bodyPr>
            <a:normAutofit fontScale="62500" lnSpcReduction="20000"/>
          </a:bodyPr>
          <a:lstStyle/>
          <a:p>
            <a:r>
              <a:rPr lang="en-US" dirty="0"/>
              <a:t>The goal of surgery for stomach cancer, which is also called gastric cancer, is to remove all of the cancer. For small stomach cancers, surgery might be the first treatment. Other treatments might be used first if the stomach cancer grows deeper into the stomach wall or spreads to the lymph nodes.</a:t>
            </a:r>
          </a:p>
          <a:p>
            <a:r>
              <a:rPr lang="en-US" dirty="0"/>
              <a:t>Operations used to treat stomach cancer include:</a:t>
            </a:r>
          </a:p>
          <a:p>
            <a:r>
              <a:rPr lang="en-US" b="1" dirty="0"/>
              <a:t>Removing small cancers from the stomach lining.</a:t>
            </a:r>
            <a:r>
              <a:rPr lang="en-US" dirty="0"/>
              <a:t> Very small cancers can be cut away from the inside lining of the stomach. To remove the cancer, a tube is passed down the throat and into the stomach. Special cutting tools are passed through the tube to cut out the cancer. This procedure is called an endoscopic mucosal resection. It might be an option for treating stage 1 cancer that's growing on the inner lining of the stomach.</a:t>
            </a:r>
          </a:p>
          <a:p>
            <a:r>
              <a:rPr lang="en-US" b="1" dirty="0"/>
              <a:t>Removing part of the stomach.</a:t>
            </a:r>
            <a:r>
              <a:rPr lang="en-US" dirty="0"/>
              <a:t> This procedure is called a subtotal </a:t>
            </a:r>
            <a:r>
              <a:rPr lang="en-US" dirty="0" err="1"/>
              <a:t>gastrectomy</a:t>
            </a:r>
            <a:r>
              <a:rPr lang="en-US" dirty="0"/>
              <a:t>. The surgeon removes the part of the stomach affected by cancer and some of the healthy tissue around it. It might be an option if stomach cancer is located in the part of the stomach nearest the small intestine.</a:t>
            </a:r>
          </a:p>
          <a:p>
            <a:r>
              <a:rPr lang="en-US" b="1" dirty="0"/>
              <a:t>Removing the entire stomach.</a:t>
            </a:r>
            <a:r>
              <a:rPr lang="en-US" dirty="0"/>
              <a:t> This procedure is called a total </a:t>
            </a:r>
            <a:r>
              <a:rPr lang="en-US" dirty="0" err="1"/>
              <a:t>gastrectomy</a:t>
            </a:r>
            <a:r>
              <a:rPr lang="en-US" dirty="0"/>
              <a:t>. It involves removing all of the stomach and some surrounding tissue. The surgeon connects the esophagus to the small intestine to allow food to move through the digestive system. Total </a:t>
            </a:r>
            <a:r>
              <a:rPr lang="en-US" dirty="0" err="1"/>
              <a:t>gastrectomy</a:t>
            </a:r>
            <a:r>
              <a:rPr lang="en-US" dirty="0"/>
              <a:t> is a treatment for cancers in the part of the stomach that is closest to the esophagus.</a:t>
            </a:r>
          </a:p>
          <a:p>
            <a:r>
              <a:rPr lang="en-US" b="1" dirty="0"/>
              <a:t>Removing lymph nodes to look for cancer.</a:t>
            </a:r>
            <a:r>
              <a:rPr lang="en-US" dirty="0"/>
              <a:t> The surgeon may remove lymph nodes in belly to test them for cancer.</a:t>
            </a:r>
          </a:p>
          <a:p>
            <a:r>
              <a:rPr lang="en-US" b="1" dirty="0"/>
              <a:t>Surgery to relieve symptoms.</a:t>
            </a:r>
            <a:r>
              <a:rPr lang="en-US" dirty="0"/>
              <a:t> An operation to remove part of the stomach may relieve symptoms of a growing cancer. This might be an option if the cancer is advanced and other treatments haven't </a:t>
            </a:r>
            <a:r>
              <a:rPr lang="en-US" dirty="0" smtClean="0"/>
              <a:t>helped.</a:t>
            </a:r>
            <a:endParaRPr 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99245"/>
            <a:ext cx="10515600" cy="5777718"/>
          </a:xfrm>
        </p:spPr>
        <p:txBody>
          <a:bodyPr>
            <a:normAutofit/>
          </a:bodyPr>
          <a:lstStyle/>
          <a:p>
            <a:r>
              <a:rPr lang="en-US" dirty="0"/>
              <a:t>Small stage 1 stomach cancers often can be cut away from the inner lining of the stomach. But if the cancer grows into the muscle layer of the stomach wall, this might not be an option. Some stage 1 cancers may need surgery to remove all of or some of the stomach.</a:t>
            </a:r>
          </a:p>
          <a:p>
            <a:r>
              <a:rPr lang="en-US" dirty="0"/>
              <a:t>For stage 2 and stage 3 stomach cancers, surgery might not be the first treatment. Chemotherapy and radiation therapy might be used first to shrink the cancer. This might make it easier to remove the cancer completely. Surgery often involves removing some or all of the stomach and also some lymph nodes.</a:t>
            </a:r>
          </a:p>
          <a:p>
            <a:r>
              <a:rPr lang="en-US" dirty="0"/>
              <a:t>If stage 4 stomach cancer grows through the stomach and into nearby organs, surgery might be an option. To remove all of the cancer, parts of the nearby organs might be removed, too. Other treatments might be used first to shrink the cancer. If a stage 4 cancer can't be removed completely, surgery might help control symptoms.</a:t>
            </a:r>
          </a:p>
          <a:p>
            <a:endParaRPr lang="en-US"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Chemotherapy</a:t>
            </a:r>
          </a:p>
        </p:txBody>
      </p:sp>
      <p:sp>
        <p:nvSpPr>
          <p:cNvPr id="4" name="Rectangle 1"/>
          <p:cNvSpPr>
            <a:spLocks noGrp="1" noChangeArrowheads="1"/>
          </p:cNvSpPr>
          <p:nvPr>
            <p:ph idx="1"/>
          </p:nvPr>
        </p:nvSpPr>
        <p:spPr bwMode="auto">
          <a:xfrm>
            <a:off x="838200" y="2155032"/>
            <a:ext cx="9271715" cy="369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Chemotherapy is a drug treatment that uses chemicals to kill cancer cells. Types of chemotherapy include:</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sz="1800" b="1" i="0" u="none" strike="noStrike" cap="none" normalizeH="0" baseline="0" dirty="0" smtClean="0">
                <a:ln>
                  <a:noFill/>
                </a:ln>
                <a:solidFill>
                  <a:schemeClr val="tx1"/>
                </a:solidFill>
                <a:effectLst/>
                <a:latin typeface="Arial" panose="020B0604020202020204" pitchFamily="34" charset="0"/>
              </a:rPr>
              <a:t>Chemotherapy that travels through whole body.</a:t>
            </a:r>
            <a:r>
              <a:rPr kumimoji="0" lang="en-US" sz="1800" b="0" i="0" u="none" strike="noStrike" cap="none" normalizeH="0" baseline="0" dirty="0" smtClean="0">
                <a:ln>
                  <a:noFill/>
                </a:ln>
                <a:solidFill>
                  <a:schemeClr val="tx1"/>
                </a:solidFill>
                <a:effectLst/>
                <a:latin typeface="Arial" panose="020B0604020202020204" pitchFamily="34" charset="0"/>
              </a:rPr>
              <a:t> The most common type of chemotherapy involves medicines that travel through whole body, killing cancer cells. This is called systemic chemotherapy. The medicines can be given through a vein or taken in pill form. </a:t>
            </a:r>
          </a:p>
          <a:p>
            <a:pPr marL="0" marR="0" lvl="0" indent="0" algn="l" defTabSz="914400" rtl="0" eaLnBrk="0" fontAlgn="base" latinLnBrk="0" hangingPunct="0">
              <a:lnSpc>
                <a:spcPct val="100000"/>
              </a:lnSpc>
              <a:spcBef>
                <a:spcPct val="0"/>
              </a:spcBef>
              <a:spcAft>
                <a:spcPct val="0"/>
              </a:spcAft>
              <a:buClrTx/>
              <a:buSzTx/>
              <a:buFontTx/>
              <a:buChar char="•"/>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sz="1800" b="1" i="0" u="none" strike="noStrike" cap="none" normalizeH="0" baseline="0" dirty="0" smtClean="0">
                <a:ln>
                  <a:noFill/>
                </a:ln>
                <a:solidFill>
                  <a:schemeClr val="tx1"/>
                </a:solidFill>
                <a:effectLst/>
                <a:latin typeface="Arial" panose="020B0604020202020204" pitchFamily="34" charset="0"/>
              </a:rPr>
              <a:t>Chemotherapy that only goes in the belly.</a:t>
            </a:r>
            <a:r>
              <a:rPr kumimoji="0" lang="en-US" sz="1800" b="0" i="0" u="none" strike="noStrike" cap="none" normalizeH="0" baseline="0" dirty="0" smtClean="0">
                <a:ln>
                  <a:noFill/>
                </a:ln>
                <a:solidFill>
                  <a:schemeClr val="tx1"/>
                </a:solidFill>
                <a:effectLst/>
                <a:latin typeface="Arial" panose="020B0604020202020204" pitchFamily="34" charset="0"/>
              </a:rPr>
              <a:t> This type of chemotherapy is called </a:t>
            </a:r>
            <a:r>
              <a:rPr kumimoji="0" lang="en-US" sz="1800" b="0" i="0" u="none" strike="noStrike" cap="none" normalizeH="0" baseline="0" dirty="0" err="1" smtClean="0">
                <a:ln>
                  <a:noFill/>
                </a:ln>
                <a:solidFill>
                  <a:schemeClr val="tx1"/>
                </a:solidFill>
                <a:effectLst/>
                <a:latin typeface="Arial" panose="020B0604020202020204" pitchFamily="34" charset="0"/>
              </a:rPr>
              <a:t>hyperthermic</a:t>
            </a:r>
            <a:r>
              <a:rPr kumimoji="0" lang="en-US" sz="1800" b="0" i="0" u="none" strike="noStrike" cap="none" normalizeH="0" baseline="0" dirty="0" smtClean="0">
                <a:ln>
                  <a:noFill/>
                </a:ln>
                <a:solidFill>
                  <a:schemeClr val="tx1"/>
                </a:solidFill>
                <a:effectLst/>
                <a:latin typeface="Arial" panose="020B0604020202020204" pitchFamily="34" charset="0"/>
              </a:rPr>
              <a:t> </a:t>
            </a:r>
            <a:r>
              <a:rPr kumimoji="0" lang="en-US" sz="1800" b="0" i="0" u="none" strike="noStrike" cap="none" normalizeH="0" baseline="0" dirty="0" err="1" smtClean="0">
                <a:ln>
                  <a:noFill/>
                </a:ln>
                <a:solidFill>
                  <a:schemeClr val="tx1"/>
                </a:solidFill>
                <a:effectLst/>
                <a:latin typeface="Arial" panose="020B0604020202020204" pitchFamily="34" charset="0"/>
              </a:rPr>
              <a:t>intraperitoneal</a:t>
            </a:r>
            <a:r>
              <a:rPr kumimoji="0" lang="en-US" sz="1800" b="0" i="0" u="none" strike="noStrike" cap="none" normalizeH="0" baseline="0" dirty="0" smtClean="0">
                <a:ln>
                  <a:noFill/>
                </a:ln>
                <a:solidFill>
                  <a:schemeClr val="tx1"/>
                </a:solidFill>
                <a:effectLst/>
                <a:latin typeface="Arial" panose="020B0604020202020204" pitchFamily="34" charset="0"/>
              </a:rPr>
              <a:t> chemotherapy (HIPEC). HIPEC is done right after surgery. After the surgeon removes the stomach cancer, the chemotherapy medicines are put directly into the belly. The medicines are heated to make them more effective. The chemotherapy is left in place for a set amount of time and then drained. </a:t>
            </a: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Chemotherapy</a:t>
            </a:r>
          </a:p>
        </p:txBody>
      </p:sp>
      <p:sp>
        <p:nvSpPr>
          <p:cNvPr id="4" name="Rectangle 1"/>
          <p:cNvSpPr>
            <a:spLocks noGrp="1" noChangeArrowheads="1"/>
          </p:cNvSpPr>
          <p:nvPr>
            <p:ph idx="1"/>
          </p:nvPr>
        </p:nvSpPr>
        <p:spPr bwMode="auto">
          <a:xfrm>
            <a:off x="838200" y="2431634"/>
            <a:ext cx="10842938" cy="3139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Chemotherapy might not be needed for stage 1 stomach cancer. It might not be needed if surgery removed all of the cancer and there's a low risk of cancer coming back.</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Chemotherapy is often used before surgery to treat stage 2 and stage 3 stomach cancers. Systemic chemotherapy might help shrink the cancer so that it's easier to remove. Giving chemotherapy before surgery is called </a:t>
            </a:r>
            <a:r>
              <a:rPr kumimoji="0" lang="en-US" sz="1800" b="0" i="0" u="none" strike="noStrike" cap="none" normalizeH="0" baseline="0" dirty="0" err="1" smtClean="0">
                <a:ln>
                  <a:noFill/>
                </a:ln>
                <a:solidFill>
                  <a:schemeClr val="tx1"/>
                </a:solidFill>
                <a:effectLst/>
                <a:latin typeface="Arial" panose="020B0604020202020204" pitchFamily="34" charset="0"/>
              </a:rPr>
              <a:t>neoadjuvant</a:t>
            </a:r>
            <a:r>
              <a:rPr kumimoji="0" lang="en-US" sz="1800" b="0" i="0" u="none" strike="noStrike" cap="none" normalizeH="0" baseline="0" dirty="0" smtClean="0">
                <a:ln>
                  <a:noFill/>
                </a:ln>
                <a:solidFill>
                  <a:schemeClr val="tx1"/>
                </a:solidFill>
                <a:effectLst/>
                <a:latin typeface="Arial" panose="020B0604020202020204" pitchFamily="34" charset="0"/>
              </a:rPr>
              <a:t> chemotherapy.</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Systemic chemotherapy might be used after surgery if there's a risk that some cancer cells were left behind. This risk might be higher if the cancer grows deep into the stomach wall or spreads to the lymph nodes. Giving chemotherapy after surgery is called adjuvant chemotherapy.</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Chemotherapy</a:t>
            </a:r>
          </a:p>
        </p:txBody>
      </p:sp>
      <p:sp>
        <p:nvSpPr>
          <p:cNvPr id="4" name="Rectangle 1"/>
          <p:cNvSpPr>
            <a:spLocks noGrp="1" noChangeArrowheads="1"/>
          </p:cNvSpPr>
          <p:nvPr>
            <p:ph idx="1"/>
          </p:nvPr>
        </p:nvSpPr>
        <p:spPr bwMode="auto">
          <a:xfrm>
            <a:off x="838200" y="1968327"/>
            <a:ext cx="10842938" cy="4246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Chemotherapy can be used alone or it can be combined with radiation therapy.</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If surgery isn't an option, systemic chemotherapy might be recommended instead. It might be used if the cancer is too advanced or if patient is not healthy enough to have surgery. Chemotherapy might help control cancer symptoms.</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HIPEC is an experimental treatment that might be an option for stage 4 stomach cancer. It might be used if the cancer can't be removed completely because it extends through the stomach and into nearby organs. The surgeon might remove as much of the cancer as possible. Then HIPEC helps to kill any cancer cells that are left.</a:t>
            </a:r>
          </a:p>
          <a:p>
            <a:pPr marL="0" marR="0" lvl="0" indent="0" algn="l" defTabSz="914400" rtl="0" eaLnBrk="0" fontAlgn="base" latinLnBrk="0" hangingPunct="0">
              <a:lnSpc>
                <a:spcPct val="100000"/>
              </a:lnSpc>
              <a:spcBef>
                <a:spcPct val="0"/>
              </a:spcBef>
              <a:spcAft>
                <a:spcPct val="0"/>
              </a:spcAft>
              <a:buClrTx/>
              <a:buSzTx/>
              <a:buFontTx/>
              <a:buNone/>
            </a:pPr>
            <a:endParaRPr lang="en-US" sz="18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sz="1800" dirty="0">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Radiation therapy</a:t>
            </a:r>
          </a:p>
        </p:txBody>
      </p:sp>
      <p:sp>
        <p:nvSpPr>
          <p:cNvPr id="3" name="Content Placeholder 2"/>
          <p:cNvSpPr>
            <a:spLocks noGrp="1"/>
          </p:cNvSpPr>
          <p:nvPr>
            <p:ph idx="1"/>
          </p:nvPr>
        </p:nvSpPr>
        <p:spPr/>
        <p:txBody>
          <a:bodyPr>
            <a:normAutofit fontScale="77500" lnSpcReduction="20000"/>
          </a:bodyPr>
          <a:lstStyle/>
          <a:p>
            <a:r>
              <a:rPr lang="en-US" dirty="0"/>
              <a:t>Radiation therapy uses high-powered beams of energy to kill cancer cells. The beams can come from X-rays, protons or other sources. During radiation therapy, patient lies on a table while a machine gives the radiation treatment to precise points on body.</a:t>
            </a:r>
          </a:p>
          <a:p>
            <a:r>
              <a:rPr lang="en-US" dirty="0"/>
              <a:t>Radiation therapy is often done at the same time as chemotherapy. Sometimes doctors call this </a:t>
            </a:r>
            <a:r>
              <a:rPr lang="en-US" dirty="0" err="1"/>
              <a:t>chemoradiation</a:t>
            </a:r>
            <a:r>
              <a:rPr lang="en-US" dirty="0"/>
              <a:t>.</a:t>
            </a:r>
          </a:p>
          <a:p>
            <a:r>
              <a:rPr lang="en-US" dirty="0"/>
              <a:t>Radiation therapy might not be needed for stage 1 stomach cancer. It might not be needed if surgery removed all of the cancer and there's a low risk that the cancer will come back.</a:t>
            </a:r>
          </a:p>
          <a:p>
            <a:r>
              <a:rPr lang="en-US" dirty="0"/>
              <a:t>Radiation is sometimes used before surgery to treat stage 2 and stage 3 stomach cancers. It can shrink the cancer so that it's easier to remove. Giving radiation before surgery is called </a:t>
            </a:r>
            <a:r>
              <a:rPr lang="en-US" dirty="0" err="1"/>
              <a:t>neoadjuvant</a:t>
            </a:r>
            <a:r>
              <a:rPr lang="en-US" dirty="0"/>
              <a:t> radiation.</a:t>
            </a:r>
          </a:p>
          <a:p>
            <a:r>
              <a:rPr lang="en-US" dirty="0"/>
              <a:t>Radiation therapy might be used after surgery if the cancer can't be removed completely. Giving radiation after surgery is called adjuvant radiation.</a:t>
            </a:r>
          </a:p>
          <a:p>
            <a:r>
              <a:rPr lang="en-US" dirty="0"/>
              <a:t>Radiation can help relieve stomach cancer symptoms if the cancer is advanced or surgery isn't possible.</a:t>
            </a: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Targeted therapy</a:t>
            </a:r>
          </a:p>
        </p:txBody>
      </p:sp>
      <p:sp>
        <p:nvSpPr>
          <p:cNvPr id="3" name="Content Placeholder 2"/>
          <p:cNvSpPr>
            <a:spLocks noGrp="1"/>
          </p:cNvSpPr>
          <p:nvPr>
            <p:ph idx="1"/>
          </p:nvPr>
        </p:nvSpPr>
        <p:spPr/>
        <p:txBody>
          <a:bodyPr/>
          <a:lstStyle/>
          <a:p>
            <a:r>
              <a:rPr lang="en-US" dirty="0"/>
              <a:t>Targeted treatments use medicines that attack specific chemicals present within cancer cells. By blocking these chemicals, targeted treatments can cause cancer cells to die.</a:t>
            </a:r>
          </a:p>
          <a:p>
            <a:r>
              <a:rPr lang="en-US" dirty="0"/>
              <a:t>Cancer cells are tested to see if targeted therapy is likely to work.</a:t>
            </a:r>
          </a:p>
          <a:p>
            <a:r>
              <a:rPr lang="en-US" dirty="0"/>
              <a:t>For stomach cancer, targeted therapy is often used with systemic chemotherapy. Targeted therapy is typically used for advanced stomach cancer. This might include stage 4 stomach cancer and cancer that comes back after treatment.</a:t>
            </a: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Immunotherapy</a:t>
            </a:r>
          </a:p>
        </p:txBody>
      </p:sp>
      <p:sp>
        <p:nvSpPr>
          <p:cNvPr id="3" name="Content Placeholder 2"/>
          <p:cNvSpPr>
            <a:spLocks noGrp="1"/>
          </p:cNvSpPr>
          <p:nvPr>
            <p:ph idx="1"/>
          </p:nvPr>
        </p:nvSpPr>
        <p:spPr/>
        <p:txBody>
          <a:bodyPr/>
          <a:lstStyle/>
          <a:p>
            <a:r>
              <a:rPr lang="en-US" dirty="0"/>
              <a:t>Immunotherapy is a treatment with medicine that helps body's immune system to kill cancer cells. Immune system fights off diseases by attacking germs and other cells that shouldn't be in body. Cancer cells survive by hiding from the immune system. Immunotherapy helps the immune system cells find and kill the cancer cells.</a:t>
            </a:r>
          </a:p>
          <a:p>
            <a:r>
              <a:rPr lang="en-US" dirty="0"/>
              <a:t>Immunotherapy is sometimes used to treat advanced cancer. This might include stage 4 stomach cancer or cancer that comes back after treatment.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are the effects of removing a lymph node?</a:t>
            </a:r>
          </a:p>
        </p:txBody>
      </p:sp>
      <p:sp>
        <p:nvSpPr>
          <p:cNvPr id="3" name="Content Placeholder 2"/>
          <p:cNvSpPr>
            <a:spLocks noGrp="1"/>
          </p:cNvSpPr>
          <p:nvPr>
            <p:ph idx="1"/>
          </p:nvPr>
        </p:nvSpPr>
        <p:spPr/>
        <p:txBody>
          <a:bodyPr/>
          <a:lstStyle/>
          <a:p>
            <a:r>
              <a:rPr lang="en-US" dirty="0"/>
              <a:t>The body has hundreds of lymph nodes, and removing one has no adverse effect on the body's immune defenses. Sometimes lymphatic fluid will fill up the hole left after a lymph node is removed, requiring removal with a needle and syringe. That is usually a very short term problem.</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recovery like after a lymph node biopsy?</a:t>
            </a:r>
          </a:p>
        </p:txBody>
      </p:sp>
      <p:sp>
        <p:nvSpPr>
          <p:cNvPr id="3" name="Content Placeholder 2"/>
          <p:cNvSpPr>
            <a:spLocks noGrp="1"/>
          </p:cNvSpPr>
          <p:nvPr>
            <p:ph idx="1"/>
          </p:nvPr>
        </p:nvSpPr>
        <p:spPr>
          <a:xfrm>
            <a:off x="838200" y="2191388"/>
            <a:ext cx="10515600" cy="4351338"/>
          </a:xfrm>
        </p:spPr>
        <p:txBody>
          <a:bodyPr/>
          <a:lstStyle/>
          <a:p>
            <a:r>
              <a:rPr lang="en-US" dirty="0"/>
              <a:t>Most lymph node biopsies are outpatient procedures.</a:t>
            </a:r>
          </a:p>
          <a:p>
            <a:r>
              <a:rPr lang="en-US" dirty="0"/>
              <a:t>Postoperative pain is easily handled with prescription medication or over the counter pain medications, and activity restriction is short. Some patients will be instructed to take antibiotics. If a lymph node abscess is drained, arrangements will be made for daily wound packing changes, in the office or at home. That is typically necessary for about a week after the abscess is drained.</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p:cNvPicPr>
            <a:picLocks noGrp="1" noChangeAspect="1"/>
          </p:cNvPicPr>
          <p:nvPr>
            <p:ph idx="1"/>
          </p:nvPr>
        </p:nvPicPr>
        <p:blipFill>
          <a:blip r:embed="rId2"/>
          <a:stretch>
            <a:fillRect/>
          </a:stretch>
        </p:blipFill>
        <p:spPr>
          <a:xfrm>
            <a:off x="0" y="695452"/>
            <a:ext cx="12192000" cy="5299656"/>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1"/>
            <a:ext cx="12192000" cy="2624931"/>
          </a:xfrm>
          <a:prstGeom prst="rect">
            <a:avLst/>
          </a:prstGeom>
        </p:spPr>
      </p:pic>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3"/>
          <a:stretch>
            <a:fillRect/>
          </a:stretch>
        </p:blipFill>
        <p:spPr>
          <a:xfrm>
            <a:off x="1609725" y="2624931"/>
            <a:ext cx="8972550" cy="275272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12124"/>
            <a:ext cx="10515600" cy="5764839"/>
          </a:xfrm>
        </p:spPr>
        <p:txBody>
          <a:bodyPr>
            <a:normAutofit fontScale="92500" lnSpcReduction="10000"/>
          </a:bodyPr>
          <a:lstStyle/>
          <a:p>
            <a:r>
              <a:rPr lang="en-US" dirty="0"/>
              <a:t>The pathology report provides the definitive cancer diagnosis. It is also used for staging (describing the extent of cancer within the body, especially whether it has spread) and to help plan treatment.</a:t>
            </a:r>
          </a:p>
          <a:p>
            <a:r>
              <a:rPr lang="en-US" dirty="0"/>
              <a:t>Common terms that may appear on a cancer pathology report include:</a:t>
            </a:r>
          </a:p>
          <a:p>
            <a:r>
              <a:rPr lang="en-US" dirty="0">
                <a:hlinkClick r:id="rId2"/>
              </a:rPr>
              <a:t>invasive</a:t>
            </a:r>
            <a:endParaRPr lang="en-US" dirty="0"/>
          </a:p>
          <a:p>
            <a:r>
              <a:rPr lang="en-US" dirty="0">
                <a:hlinkClick r:id="rId3"/>
              </a:rPr>
              <a:t>noninvasive</a:t>
            </a:r>
            <a:endParaRPr lang="en-US" dirty="0"/>
          </a:p>
          <a:p>
            <a:r>
              <a:rPr lang="en-US" dirty="0">
                <a:hlinkClick r:id="rId4"/>
              </a:rPr>
              <a:t>in </a:t>
            </a:r>
            <a:r>
              <a:rPr lang="en-US" dirty="0" smtClean="0">
                <a:hlinkClick r:id="rId4"/>
              </a:rPr>
              <a:t>situ</a:t>
            </a:r>
            <a:r>
              <a:rPr lang="en-US" dirty="0" smtClean="0"/>
              <a:t> </a:t>
            </a:r>
            <a:r>
              <a:rPr lang="en-US" dirty="0" smtClean="0">
                <a:hlinkClick r:id="rId5"/>
              </a:rPr>
              <a:t>carcinoma</a:t>
            </a:r>
            <a:endParaRPr lang="en-US" dirty="0"/>
          </a:p>
          <a:p>
            <a:r>
              <a:rPr lang="en-US" dirty="0" smtClean="0">
                <a:hlinkClick r:id="rId6"/>
              </a:rPr>
              <a:t>benign</a:t>
            </a:r>
            <a:r>
              <a:rPr lang="en-US" dirty="0" smtClean="0"/>
              <a:t> </a:t>
            </a:r>
            <a:r>
              <a:rPr lang="en-US" dirty="0" smtClean="0">
                <a:hlinkClick r:id="rId7"/>
              </a:rPr>
              <a:t>neoplasm</a:t>
            </a:r>
            <a:endParaRPr lang="en-US" dirty="0"/>
          </a:p>
          <a:p>
            <a:r>
              <a:rPr lang="en-US" dirty="0" smtClean="0">
                <a:hlinkClick r:id="rId8"/>
              </a:rPr>
              <a:t>malignant</a:t>
            </a:r>
            <a:r>
              <a:rPr lang="en-US" dirty="0" smtClean="0"/>
              <a:t> </a:t>
            </a:r>
            <a:r>
              <a:rPr lang="en-US" dirty="0" smtClean="0">
                <a:hlinkClick r:id="rId9"/>
              </a:rPr>
              <a:t>adenocarcinoma</a:t>
            </a:r>
            <a:endParaRPr lang="en-US" dirty="0"/>
          </a:p>
          <a:p>
            <a:r>
              <a:rPr lang="en-US" dirty="0">
                <a:hlinkClick r:id="rId10"/>
              </a:rPr>
              <a:t>margin</a:t>
            </a:r>
            <a:endParaRPr lang="en-US" dirty="0"/>
          </a:p>
          <a:p>
            <a:r>
              <a:rPr lang="en-US" dirty="0">
                <a:hlinkClick r:id="rId11"/>
              </a:rPr>
              <a:t>infiltrating</a:t>
            </a:r>
            <a:endParaRPr lang="en-US" dirty="0"/>
          </a:p>
          <a:p>
            <a:r>
              <a:rPr lang="en-US" dirty="0" smtClean="0">
                <a:hlinkClick r:id="rId12"/>
              </a:rPr>
              <a:t>undifferentiated</a:t>
            </a:r>
            <a:endParaRPr lang="en-US" dirty="0"/>
          </a:p>
          <a:p>
            <a:r>
              <a:rPr lang="en-US" dirty="0">
                <a:hlinkClick r:id="rId13"/>
              </a:rPr>
              <a:t>well-differentiated</a:t>
            </a:r>
            <a:r>
              <a:rPr lang="en-US" dirty="0"/>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7882"/>
            <a:ext cx="10515600" cy="5739081"/>
          </a:xfrm>
        </p:spPr>
        <p:txBody>
          <a:bodyPr>
            <a:normAutofit/>
          </a:bodyPr>
          <a:lstStyle/>
          <a:p>
            <a:endParaRPr lang="en-US" dirty="0" smtClean="0"/>
          </a:p>
          <a:p>
            <a:r>
              <a:rPr lang="en-US" dirty="0" smtClean="0"/>
              <a:t>This </a:t>
            </a:r>
            <a:r>
              <a:rPr lang="en-US" dirty="0"/>
              <a:t>description may also include the results of additional tests that were performed on the tissue. </a:t>
            </a:r>
            <a:endParaRPr lang="en-US" dirty="0" smtClean="0"/>
          </a:p>
          <a:p>
            <a:r>
              <a:rPr lang="en-US" dirty="0" smtClean="0"/>
              <a:t>Depending </a:t>
            </a:r>
            <a:r>
              <a:rPr lang="en-US" dirty="0"/>
              <a:t>on the cancer type, these may include tests </a:t>
            </a:r>
            <a:r>
              <a:rPr lang="en-US" dirty="0" smtClean="0"/>
              <a:t>that</a:t>
            </a:r>
            <a:r>
              <a:rPr lang="sr-Cyrl-RS" dirty="0" smtClean="0"/>
              <a:t> </a:t>
            </a:r>
            <a:r>
              <a:rPr lang="en-US" dirty="0" smtClean="0"/>
              <a:t>measure </a:t>
            </a:r>
            <a:r>
              <a:rPr lang="en-US" dirty="0"/>
              <a:t>the properties of cells in a sample, including the number of cells, percentage of live cells, cell size and shape, and the proportion of cells that have a </a:t>
            </a:r>
            <a:r>
              <a:rPr lang="en-US" dirty="0">
                <a:hlinkClick r:id="rId2"/>
              </a:rPr>
              <a:t>tumor marker</a:t>
            </a:r>
            <a:r>
              <a:rPr lang="en-US" dirty="0"/>
              <a:t> on their cell surface. </a:t>
            </a:r>
            <a:endParaRPr lang="sr-Cyrl-RS" dirty="0" smtClean="0"/>
          </a:p>
          <a:p>
            <a:endParaRPr lang="sr-Cyrl-RS" dirty="0"/>
          </a:p>
          <a:p>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631576" y="2235200"/>
            <a:ext cx="9144000" cy="2387600"/>
          </a:xfrm>
        </p:spPr>
        <p:txBody>
          <a:bodyPr>
            <a:normAutofit/>
          </a:bodyPr>
          <a:lstStyle/>
          <a:p>
            <a:r>
              <a:rPr lang="en-US" sz="5200" b="1" spc="-40" dirty="0" smtClean="0">
                <a:solidFill>
                  <a:srgbClr val="002060"/>
                </a:solidFill>
                <a:latin typeface="Times New Roman" panose="02020603050405020304"/>
                <a:cs typeface="Times New Roman" panose="02020603050405020304"/>
              </a:rPr>
              <a:t>Surgical Pathology</a:t>
            </a:r>
            <a:r>
              <a:rPr lang="en-US" sz="5200" b="1" dirty="0" smtClean="0">
                <a:solidFill>
                  <a:srgbClr val="002060"/>
                </a:solidFill>
                <a:latin typeface="Times New Roman" panose="02020603050405020304"/>
                <a:cs typeface="Times New Roman" panose="02020603050405020304"/>
              </a:rPr>
              <a:t/>
            </a:r>
            <a:br>
              <a:rPr lang="en-US" sz="5200" b="1" dirty="0" smtClean="0">
                <a:solidFill>
                  <a:srgbClr val="002060"/>
                </a:solidFill>
                <a:latin typeface="Times New Roman" panose="02020603050405020304"/>
                <a:cs typeface="Times New Roman" panose="02020603050405020304"/>
              </a:rPr>
            </a:br>
            <a:r>
              <a:rPr lang="sr-Latn-RS" sz="5200" b="1" dirty="0" smtClean="0">
                <a:solidFill>
                  <a:srgbClr val="002060"/>
                </a:solidFill>
                <a:latin typeface="Times New Roman" panose="02020603050405020304"/>
                <a:cs typeface="Times New Roman" panose="02020603050405020304"/>
              </a:rPr>
              <a:t>o</a:t>
            </a:r>
            <a:r>
              <a:rPr lang="en-US" sz="5200" b="1" dirty="0" smtClean="0">
                <a:solidFill>
                  <a:srgbClr val="002060"/>
                </a:solidFill>
                <a:latin typeface="Times New Roman" panose="02020603050405020304"/>
                <a:cs typeface="Times New Roman" panose="02020603050405020304"/>
              </a:rPr>
              <a:t>f</a:t>
            </a:r>
            <a:r>
              <a:rPr lang="sr-Latn-RS" sz="5200" b="1" dirty="0" smtClean="0">
                <a:solidFill>
                  <a:srgbClr val="002060"/>
                </a:solidFill>
                <a:latin typeface="Times New Roman" panose="02020603050405020304"/>
                <a:cs typeface="Times New Roman" panose="02020603050405020304"/>
              </a:rPr>
              <a:t> </a:t>
            </a:r>
            <a:r>
              <a:rPr lang="en-US" sz="5200" b="1" dirty="0" smtClean="0">
                <a:solidFill>
                  <a:srgbClr val="002060"/>
                </a:solidFill>
                <a:latin typeface="Times New Roman" panose="02020603050405020304"/>
                <a:cs typeface="Times New Roman" panose="02020603050405020304"/>
              </a:rPr>
              <a:t>Esophagus and Stomach Tumors</a:t>
            </a:r>
            <a:endParaRPr lang="en-US" sz="5200" b="1" dirty="0">
              <a:solidFill>
                <a:srgbClr val="002060"/>
              </a:solidFill>
            </a:endParaRPr>
          </a:p>
        </p:txBody>
      </p:sp>
      <p:sp>
        <p:nvSpPr>
          <p:cNvPr id="7" name="Subtitle 2"/>
          <p:cNvSpPr txBox="1"/>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dirty="0" smtClean="0">
                <a:solidFill>
                  <a:srgbClr val="002060"/>
                </a:solidFill>
                <a:latin typeface="Times New Roman" panose="02020603050405020304" pitchFamily="18" charset="0"/>
                <a:cs typeface="Times New Roman" panose="02020603050405020304" pitchFamily="18" charset="0"/>
              </a:rPr>
              <a:t>Full Prof. </a:t>
            </a:r>
            <a:r>
              <a:rPr lang="en-US" b="1" dirty="0" err="1" smtClean="0">
                <a:solidFill>
                  <a:srgbClr val="002060"/>
                </a:solidFill>
                <a:latin typeface="Times New Roman" panose="02020603050405020304" pitchFamily="18" charset="0"/>
                <a:cs typeface="Times New Roman" panose="02020603050405020304" pitchFamily="18" charset="0"/>
              </a:rPr>
              <a:t>Milica</a:t>
            </a:r>
            <a:r>
              <a:rPr lang="en-US" b="1" dirty="0" smtClean="0">
                <a:solidFill>
                  <a:srgbClr val="002060"/>
                </a:solidFill>
                <a:latin typeface="Times New Roman" panose="02020603050405020304" pitchFamily="18" charset="0"/>
                <a:cs typeface="Times New Roman" panose="02020603050405020304" pitchFamily="18" charset="0"/>
              </a:rPr>
              <a:t> </a:t>
            </a:r>
            <a:r>
              <a:rPr lang="en-US" b="1" dirty="0" err="1" smtClean="0">
                <a:solidFill>
                  <a:srgbClr val="002060"/>
                </a:solidFill>
                <a:latin typeface="Times New Roman" panose="02020603050405020304" pitchFamily="18" charset="0"/>
                <a:cs typeface="Times New Roman" panose="02020603050405020304" pitchFamily="18" charset="0"/>
              </a:rPr>
              <a:t>Mijović</a:t>
            </a:r>
            <a:endParaRPr lang="en-US"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37882"/>
            <a:ext cx="10515600" cy="5739081"/>
          </a:xfrm>
        </p:spPr>
        <p:txBody>
          <a:bodyPr>
            <a:normAutofit/>
          </a:bodyPr>
          <a:lstStyle/>
          <a:p>
            <a:pPr marL="0" indent="0">
              <a:buNone/>
            </a:pPr>
            <a:endParaRPr lang="sr-Cyrl-RS" dirty="0"/>
          </a:p>
          <a:p>
            <a:r>
              <a:rPr lang="en-US" dirty="0"/>
              <a:t>I</a:t>
            </a:r>
            <a:r>
              <a:rPr lang="en-US" dirty="0" smtClean="0"/>
              <a:t>nvestigate genetic or molecular abnormalities in specimens with the use of specific techniques. </a:t>
            </a:r>
          </a:p>
          <a:p>
            <a:endParaRPr lang="en-US" dirty="0"/>
          </a:p>
          <a:p>
            <a:r>
              <a:rPr lang="en-US" dirty="0" smtClean="0"/>
              <a:t>These include karyotyping, to detect aneuploidy (abnormal numbers of </a:t>
            </a:r>
            <a:r>
              <a:rPr lang="en-US" dirty="0" smtClean="0">
                <a:hlinkClick r:id="rId2"/>
              </a:rPr>
              <a:t>chromosomes</a:t>
            </a:r>
            <a:r>
              <a:rPr lang="en-US" dirty="0" smtClean="0"/>
              <a:t>) and large </a:t>
            </a:r>
            <a:r>
              <a:rPr lang="en-US" dirty="0" smtClean="0">
                <a:hlinkClick r:id="rId3"/>
              </a:rPr>
              <a:t>translocations</a:t>
            </a:r>
            <a:r>
              <a:rPr lang="en-US" dirty="0" smtClean="0"/>
              <a:t> (in which long pieces of </a:t>
            </a:r>
            <a:r>
              <a:rPr lang="en-US" dirty="0" smtClean="0">
                <a:hlinkClick r:id="rId2"/>
              </a:rPr>
              <a:t>chromosomes</a:t>
            </a:r>
            <a:r>
              <a:rPr lang="en-US" dirty="0" smtClean="0"/>
              <a:t> have broken off and moved to other chromosomes), as well as </a:t>
            </a:r>
            <a:r>
              <a:rPr lang="en-US" dirty="0" smtClean="0">
                <a:hlinkClick r:id="rId4"/>
              </a:rPr>
              <a:t>fluorescence in situ hybridization</a:t>
            </a:r>
            <a:r>
              <a:rPr lang="en-US" dirty="0" smtClean="0"/>
              <a:t> (FISH), to detect specific chromosomal deletions or translocations.</a:t>
            </a:r>
          </a:p>
          <a:p>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Are molecular characteristics of a tumor included on a surgical pathology report?</a:t>
            </a:r>
          </a:p>
        </p:txBody>
      </p:sp>
      <p:sp>
        <p:nvSpPr>
          <p:cNvPr id="3" name="Content Placeholder 2"/>
          <p:cNvSpPr>
            <a:spLocks noGrp="1"/>
          </p:cNvSpPr>
          <p:nvPr>
            <p:ph idx="1"/>
          </p:nvPr>
        </p:nvSpPr>
        <p:spPr/>
        <p:txBody>
          <a:bodyPr>
            <a:normAutofit fontScale="85000" lnSpcReduction="20000"/>
          </a:bodyPr>
          <a:lstStyle/>
          <a:p>
            <a:r>
              <a:rPr lang="en-US" dirty="0"/>
              <a:t>Certain molecular tests, sometimes called </a:t>
            </a:r>
            <a:r>
              <a:rPr lang="en-US" dirty="0">
                <a:hlinkClick r:id="rId2"/>
              </a:rPr>
              <a:t>biomarker tests</a:t>
            </a:r>
            <a:r>
              <a:rPr lang="en-US" dirty="0"/>
              <a:t>, are done as part of the initial pathology analysis for all cases of a given cancer type. For example, a pathology report for a patient with suspected breast cancer will include the results of testing for </a:t>
            </a:r>
            <a:r>
              <a:rPr lang="en-US" dirty="0">
                <a:hlinkClick r:id="rId3"/>
              </a:rPr>
              <a:t>estrogen</a:t>
            </a:r>
            <a:r>
              <a:rPr lang="en-US" dirty="0"/>
              <a:t> and </a:t>
            </a:r>
            <a:r>
              <a:rPr lang="en-US" dirty="0">
                <a:hlinkClick r:id="rId4"/>
              </a:rPr>
              <a:t>progesterone receptors</a:t>
            </a:r>
            <a:r>
              <a:rPr lang="en-US" dirty="0"/>
              <a:t> and the protein </a:t>
            </a:r>
            <a:r>
              <a:rPr lang="en-US" dirty="0">
                <a:hlinkClick r:id="rId5"/>
              </a:rPr>
              <a:t>HER2/</a:t>
            </a:r>
            <a:r>
              <a:rPr lang="en-US" dirty="0" err="1">
                <a:hlinkClick r:id="rId5"/>
              </a:rPr>
              <a:t>neu</a:t>
            </a:r>
            <a:r>
              <a:rPr lang="en-US" dirty="0"/>
              <a:t>. The results of these tests can help identify what treatments are best for an individual patient.</a:t>
            </a:r>
          </a:p>
          <a:p>
            <a:r>
              <a:rPr lang="en-US" dirty="0"/>
              <a:t>A </a:t>
            </a:r>
            <a:r>
              <a:rPr lang="en-US" dirty="0">
                <a:hlinkClick r:id="rId6"/>
              </a:rPr>
              <a:t>liquid biopsy</a:t>
            </a:r>
            <a:r>
              <a:rPr lang="en-US" dirty="0"/>
              <a:t>—in which a sample of blood or other body fluid is tested to look for pieces of DNA that have been released from tumor cells—is another way that the molecular characteristics of a tumor may be analyzed. The findings of these additional tests may be provided in separate reports that are linked to the pathology report. </a:t>
            </a:r>
          </a:p>
          <a:p>
            <a:r>
              <a:rPr lang="en-US" dirty="0"/>
              <a:t>Pathology examination is increasingly incorporating analyses of the structure and sequence of DNA extracted from fresh and fixed tissue samples to refine the cancer diagnosis through improved subtyping and stratification of tumor types and to better inform treatment.</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other information might be included on a surgical pathology report?</a:t>
            </a:r>
          </a:p>
        </p:txBody>
      </p:sp>
      <p:sp>
        <p:nvSpPr>
          <p:cNvPr id="3" name="Content Placeholder 2"/>
          <p:cNvSpPr>
            <a:spLocks noGrp="1"/>
          </p:cNvSpPr>
          <p:nvPr>
            <p:ph idx="1"/>
          </p:nvPr>
        </p:nvSpPr>
        <p:spPr/>
        <p:txBody>
          <a:bodyPr/>
          <a:lstStyle/>
          <a:p>
            <a:r>
              <a:rPr lang="en-US" dirty="0"/>
              <a:t>In the comments section of the pathology report, the pathologist may note unusual features of the sample, such as information about the </a:t>
            </a:r>
            <a:r>
              <a:rPr lang="en-US" dirty="0">
                <a:hlinkClick r:id="rId2"/>
              </a:rPr>
              <a:t>cytogenetic</a:t>
            </a:r>
            <a:r>
              <a:rPr lang="en-US" dirty="0"/>
              <a:t> and/or molecular characteristics of a tumor, or provide additional information. The comments section is often used by the pathologist to provide more details about the disease and its diagnosis and to recommend additional tests that might be needed. It may include relevant clinical history or test results, abnormal findings that could change a typical diagnosis, previous samples or diagnoses for the patient, and other possible diagnoses. It will also mention tests that are still in process (i.e., pending).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696236" y="1596980"/>
            <a:ext cx="4229100" cy="857250"/>
          </a:xfrm>
          <a:prstGeom prst="rect">
            <a:avLst/>
          </a:prstGeom>
        </p:spPr>
      </p:pic>
      <p:sp>
        <p:nvSpPr>
          <p:cNvPr id="2" name="Title 1"/>
          <p:cNvSpPr>
            <a:spLocks noGrp="1"/>
          </p:cNvSpPr>
          <p:nvPr>
            <p:ph type="title"/>
          </p:nvPr>
        </p:nvSpPr>
        <p:spPr/>
        <p:txBody>
          <a:bodyPr/>
          <a:lstStyle/>
          <a:p>
            <a:endParaRPr lang="en-US" dirty="0"/>
          </a:p>
        </p:txBody>
      </p:sp>
      <p:pic>
        <p:nvPicPr>
          <p:cNvPr id="5" name="Content Placeholder 4"/>
          <p:cNvPicPr>
            <a:picLocks noGrp="1" noChangeAspect="1"/>
          </p:cNvPicPr>
          <p:nvPr>
            <p:ph idx="1"/>
          </p:nvPr>
        </p:nvPicPr>
        <p:blipFill>
          <a:blip r:embed="rId3"/>
          <a:stretch>
            <a:fillRect/>
          </a:stretch>
        </p:blipFill>
        <p:spPr>
          <a:xfrm>
            <a:off x="2519362" y="2782094"/>
            <a:ext cx="7153275" cy="24384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9093"/>
            <a:ext cx="10515600" cy="5867870"/>
          </a:xfrm>
        </p:spPr>
        <p:txBody>
          <a:bodyPr>
            <a:normAutofit fontScale="85000" lnSpcReduction="20000"/>
          </a:bodyPr>
          <a:lstStyle/>
          <a:p>
            <a:r>
              <a:rPr lang="en-US" dirty="0"/>
              <a:t>Surgical pathologists deal primarily with structure. Careful gross examination of excised tissue, first with the naked eye, is followed by a more detailed examination of tissue sections in the compound light microscope. </a:t>
            </a:r>
            <a:endParaRPr lang="en-US" dirty="0" smtClean="0"/>
          </a:p>
          <a:p>
            <a:r>
              <a:rPr lang="en-US" dirty="0" smtClean="0"/>
              <a:t>Intraoperative </a:t>
            </a:r>
            <a:r>
              <a:rPr lang="en-US" dirty="0"/>
              <a:t>examination may make use of frozen tissue sections, but in most instances, pathologists rely on the better preservation of structure afforded by permanent tissue sections stained with </a:t>
            </a:r>
            <a:r>
              <a:rPr lang="en-US" dirty="0" err="1"/>
              <a:t>hematoxylin</a:t>
            </a:r>
            <a:r>
              <a:rPr lang="en-US" dirty="0"/>
              <a:t> and eosin (H &amp; E) and occasionally other dyes. </a:t>
            </a:r>
            <a:endParaRPr lang="en-US" dirty="0" smtClean="0"/>
          </a:p>
          <a:p>
            <a:r>
              <a:rPr lang="en-US" dirty="0" err="1" smtClean="0"/>
              <a:t>Histochemistry</a:t>
            </a:r>
            <a:r>
              <a:rPr lang="en-US" dirty="0"/>
              <a:t>, immunohistochemistry, and electron microscopy are helpful or necessary supplements for diagnosis in 10% to 15% of solid tumors. </a:t>
            </a:r>
            <a:endParaRPr lang="en-US" dirty="0" smtClean="0"/>
          </a:p>
          <a:p>
            <a:r>
              <a:rPr lang="en-US" dirty="0" smtClean="0"/>
              <a:t>In </a:t>
            </a:r>
            <a:r>
              <a:rPr lang="en-US" dirty="0"/>
              <a:t>addition, surgical pathologists collaborate closely with </a:t>
            </a:r>
            <a:r>
              <a:rPr lang="en-US" dirty="0" err="1"/>
              <a:t>cytopathologists</a:t>
            </a:r>
            <a:r>
              <a:rPr lang="en-US" dirty="0"/>
              <a:t> in diagnoses involving exfoliated cells or needle aspirates and with clinical pathologists who make use of other techniques, such as culture for microorganisms, flow </a:t>
            </a:r>
            <a:r>
              <a:rPr lang="en-US" dirty="0" err="1"/>
              <a:t>cytometry</a:t>
            </a:r>
            <a:r>
              <a:rPr lang="en-US" dirty="0"/>
              <a:t>, and specialized laboratory tests of a biochemical, immunologic, or molecular nature. </a:t>
            </a:r>
            <a:endParaRPr lang="en-US" dirty="0" smtClean="0"/>
          </a:p>
          <a:p>
            <a:r>
              <a:rPr lang="en-US" dirty="0" smtClean="0"/>
              <a:t>In </a:t>
            </a:r>
            <a:r>
              <a:rPr lang="en-US" dirty="0"/>
              <a:t>order to perform most of these supplementary studies, the specimen must be specially processed while it is still fresh; that is, prior to tissue fixation. It is a responsibility of the surgical pathologist to coordinate these various activities and to synthesize the information provided by each into a comprehensive diagnosis that is maximally informative to the clinician caring for the patient.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Excision Margins</a:t>
            </a:r>
            <a:br>
              <a:rPr lang="en-US" b="1" dirty="0"/>
            </a:br>
            <a:endParaRPr lang="en-US" dirty="0"/>
          </a:p>
        </p:txBody>
      </p:sp>
      <p:sp>
        <p:nvSpPr>
          <p:cNvPr id="3" name="Content Placeholder 2"/>
          <p:cNvSpPr>
            <a:spLocks noGrp="1"/>
          </p:cNvSpPr>
          <p:nvPr>
            <p:ph idx="1"/>
          </p:nvPr>
        </p:nvSpPr>
        <p:spPr/>
        <p:txBody>
          <a:bodyPr>
            <a:normAutofit fontScale="77500" lnSpcReduction="20000"/>
          </a:bodyPr>
          <a:lstStyle/>
          <a:p>
            <a:r>
              <a:rPr lang="en-US" dirty="0"/>
              <a:t>An important concern is the adequacy of tumor excision. Depending on the tissue, this decision can be made on either frozen or permanent sections. </a:t>
            </a:r>
            <a:endParaRPr lang="en-US" dirty="0" smtClean="0"/>
          </a:p>
          <a:p>
            <a:r>
              <a:rPr lang="en-US" dirty="0" smtClean="0"/>
              <a:t>If </a:t>
            </a:r>
            <a:r>
              <a:rPr lang="en-US" dirty="0"/>
              <a:t>the tumor forms a discrete mass and the margins of the specimen are clearly recognizable, determination of excision margins is usually straightforward. Examples of tumors whose excision is likely to give clearly defined margins include those arising in the gastrointestinal tract, lung, and skin. </a:t>
            </a:r>
            <a:endParaRPr lang="en-US" dirty="0" smtClean="0"/>
          </a:p>
          <a:p>
            <a:r>
              <a:rPr lang="en-US" dirty="0" smtClean="0"/>
              <a:t>On </a:t>
            </a:r>
            <a:r>
              <a:rPr lang="en-US" dirty="0"/>
              <a:t>the other hand, the margins of tumors arising in soft tissues (</a:t>
            </a:r>
            <a:r>
              <a:rPr lang="en-US" dirty="0" err="1"/>
              <a:t>eg</a:t>
            </a:r>
            <a:r>
              <a:rPr lang="en-US" dirty="0"/>
              <a:t>, many sarcomas and breast carcinomas) and diffusely infiltrating tumors (</a:t>
            </a:r>
            <a:r>
              <a:rPr lang="en-US" dirty="0" err="1"/>
              <a:t>eg</a:t>
            </a:r>
            <a:r>
              <a:rPr lang="en-US" dirty="0"/>
              <a:t>, infiltrating lobular carcinoma of the breast, signet ring tumors of the gastrointestinal tract, and nerve-invading tumors, such as adenoid cystic carcinomas of the salivary glands, </a:t>
            </a:r>
            <a:r>
              <a:rPr lang="en-US" dirty="0" err="1"/>
              <a:t>gliomas</a:t>
            </a:r>
            <a:r>
              <a:rPr lang="en-US" dirty="0"/>
              <a:t>, and </a:t>
            </a:r>
            <a:r>
              <a:rPr lang="en-US" dirty="0" err="1"/>
              <a:t>glioblastomas</a:t>
            </a:r>
            <a:r>
              <a:rPr lang="en-US" dirty="0"/>
              <a:t>) may be much more difficult to define. With at least certain histologic patterns of breast carcinoma, factors such as the extent of </a:t>
            </a:r>
            <a:r>
              <a:rPr lang="en-US" dirty="0" err="1"/>
              <a:t>intraductal</a:t>
            </a:r>
            <a:r>
              <a:rPr lang="en-US" dirty="0"/>
              <a:t> growth must be considered when evaluating resection </a:t>
            </a:r>
            <a:r>
              <a:rPr lang="en-US" dirty="0" smtClean="0"/>
              <a:t>margins. </a:t>
            </a:r>
            <a:r>
              <a:rPr lang="en-US" dirty="0"/>
              <a:t>In patients treated with excision and radiotherapy for invasive breast cancer, the evaluation of excision margins in the context of an extensive </a:t>
            </a:r>
            <a:r>
              <a:rPr lang="en-US" dirty="0" err="1"/>
              <a:t>intraductal</a:t>
            </a:r>
            <a:r>
              <a:rPr lang="en-US" dirty="0"/>
              <a:t> component provides more prognostic information than the evaluation of margins </a:t>
            </a:r>
            <a:r>
              <a:rPr lang="en-US" dirty="0" smtClean="0"/>
              <a:t>alone.</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Tumor Grading, Staging, and Prognosis</a:t>
            </a:r>
          </a:p>
        </p:txBody>
      </p:sp>
      <p:sp>
        <p:nvSpPr>
          <p:cNvPr id="3" name="Content Placeholder 2"/>
          <p:cNvSpPr>
            <a:spLocks noGrp="1"/>
          </p:cNvSpPr>
          <p:nvPr>
            <p:ph idx="1"/>
          </p:nvPr>
        </p:nvSpPr>
        <p:spPr/>
        <p:txBody>
          <a:bodyPr>
            <a:normAutofit fontScale="92500" lnSpcReduction="20000"/>
          </a:bodyPr>
          <a:lstStyle/>
          <a:p>
            <a:r>
              <a:rPr lang="en-US" dirty="0"/>
              <a:t>Pathologists are often called upon to grade tumors or to participate in their staging in order to estimate tumor prognosis. Tumor staging (</a:t>
            </a:r>
            <a:r>
              <a:rPr lang="en-US" dirty="0" err="1"/>
              <a:t>eg</a:t>
            </a:r>
            <a:r>
              <a:rPr lang="en-US" dirty="0"/>
              <a:t>, the well-known TNM system) has proved to be of great value in estimating prognosis. </a:t>
            </a:r>
            <a:endParaRPr lang="en-US" dirty="0" smtClean="0"/>
          </a:p>
          <a:p>
            <a:r>
              <a:rPr lang="en-US" dirty="0" smtClean="0"/>
              <a:t>Staging </a:t>
            </a:r>
            <a:r>
              <a:rPr lang="en-US" dirty="0"/>
              <a:t>attempts to measure the extent of spread of a cancer within a patient on the basis of such parameters as tumor size, lymph node involvement, and the presence of other metastases. It is obvious that objective determinations made by the pathologist on resected tumor specimens have a critical impact on accurate tumor staging. </a:t>
            </a:r>
            <a:endParaRPr lang="en-US" dirty="0" smtClean="0"/>
          </a:p>
          <a:p>
            <a:r>
              <a:rPr lang="en-US" dirty="0" smtClean="0"/>
              <a:t>With </a:t>
            </a:r>
            <a:r>
              <a:rPr lang="en-US" dirty="0"/>
              <a:t>rare exceptions, such as papillary carcinoma of the thyroid, the single most important risk factor in determining tumor prognosis is the presence of metastases to regional lymph nodes. Therefore, the pathologist must search diligently to find, examine, and prepare histologic sections from all lymph nodes included in resected tissue</a:t>
            </a:r>
            <a:r>
              <a:rPr lang="en-US" dirty="0" smtClean="0"/>
              <a:t>.</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Tumor Grading, Staging, and Prognosis</a:t>
            </a:r>
          </a:p>
        </p:txBody>
      </p:sp>
      <p:sp>
        <p:nvSpPr>
          <p:cNvPr id="3" name="Content Placeholder 2"/>
          <p:cNvSpPr>
            <a:spLocks noGrp="1"/>
          </p:cNvSpPr>
          <p:nvPr>
            <p:ph idx="1"/>
          </p:nvPr>
        </p:nvSpPr>
        <p:spPr/>
        <p:txBody>
          <a:bodyPr>
            <a:normAutofit fontScale="62500" lnSpcReduction="20000"/>
          </a:bodyPr>
          <a:lstStyle/>
          <a:p>
            <a:r>
              <a:rPr lang="en-US" dirty="0" smtClean="0"/>
              <a:t>Tumor </a:t>
            </a:r>
            <a:r>
              <a:rPr lang="en-US" dirty="0"/>
              <a:t>grading has traditionally referred to a pathologist's judgment as to a tumor's degree of differentiation and growth rate, often on a scale of I to III where III represents the least differentiated, fastest dividing tumors (</a:t>
            </a:r>
            <a:r>
              <a:rPr lang="en-US" dirty="0" err="1"/>
              <a:t>ie</a:t>
            </a:r>
            <a:r>
              <a:rPr lang="en-US" dirty="0"/>
              <a:t>, those tumors presumed to have the worst prognosis). Formal grading systems have improved in recent years with stricter standardization of </a:t>
            </a:r>
            <a:r>
              <a:rPr lang="en-US" dirty="0" smtClean="0"/>
              <a:t>criteria). </a:t>
            </a:r>
          </a:p>
          <a:p>
            <a:r>
              <a:rPr lang="en-US" dirty="0" smtClean="0"/>
              <a:t>Tumor </a:t>
            </a:r>
            <a:r>
              <a:rPr lang="en-US" dirty="0"/>
              <a:t>grading does, however, have shortcomings. First, a different scale is required for each type of tumor, and scoring is subjective and not always reproducible. </a:t>
            </a:r>
            <a:endParaRPr lang="en-US" dirty="0" smtClean="0"/>
          </a:p>
          <a:p>
            <a:r>
              <a:rPr lang="en-US" dirty="0" smtClean="0"/>
              <a:t>Second</a:t>
            </a:r>
            <a:r>
              <a:rPr lang="en-US" dirty="0"/>
              <a:t>, tumors are typically heterogeneous so that areas differing significantly in differentiation and mitotic activity exist side by side, with the attendant risk of sampling error. Because prognosis is invariably linked to the most malignant portions of a tumor, it follows that, for accurate diagnosis and grading, sufficient tissue and microscopic sections must be sampled so that the most malignant areas are found. Moreover, a regular (although not invariant) feature of malignant tumors is </a:t>
            </a:r>
            <a:r>
              <a:rPr lang="en-US" i="1" dirty="0" smtClean="0"/>
              <a:t>progression</a:t>
            </a:r>
            <a:r>
              <a:rPr lang="en-US" dirty="0" smtClean="0"/>
              <a:t>, the </a:t>
            </a:r>
            <a:r>
              <a:rPr lang="en-US" dirty="0"/>
              <a:t>property by which tumors become more and more malignant over time. Tumor progression is thought to result from genomic instability that leads to specific mutations of oncogenes or loss of tumor suppressor genes, from other genetic alterations, such as gene amplification, as well as from epigenetic changes that result in altered patterns of gene </a:t>
            </a:r>
            <a:r>
              <a:rPr lang="en-US" dirty="0" smtClean="0"/>
              <a:t>expression. </a:t>
            </a:r>
            <a:r>
              <a:rPr lang="en-US" dirty="0"/>
              <a:t>Overt carcinogens, environmental promoters, and local factors, such as hypoxia and nutrient deprivation, may all contribute to these changes and therefore to tumor progression. Finally, the correlation between histologic appearance and biologic behavior is seldom perfect.</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Role of the </a:t>
            </a:r>
            <a:r>
              <a:rPr lang="en-US" b="1" dirty="0" err="1"/>
              <a:t>Cytopathologist</a:t>
            </a:r>
            <a:endParaRPr lang="en-US" b="1" dirty="0"/>
          </a:p>
        </p:txBody>
      </p:sp>
      <p:sp>
        <p:nvSpPr>
          <p:cNvPr id="3" name="Content Placeholder 2"/>
          <p:cNvSpPr>
            <a:spLocks noGrp="1"/>
          </p:cNvSpPr>
          <p:nvPr>
            <p:ph idx="1"/>
          </p:nvPr>
        </p:nvSpPr>
        <p:spPr/>
        <p:txBody>
          <a:bodyPr>
            <a:normAutofit fontScale="92500" lnSpcReduction="10000"/>
          </a:bodyPr>
          <a:lstStyle/>
          <a:p>
            <a:r>
              <a:rPr lang="en-US" dirty="0"/>
              <a:t>Cytology is used for both screening and diagnosing of lesions that may represent cancer or its precursors. </a:t>
            </a:r>
            <a:endParaRPr lang="en-US" dirty="0" smtClean="0"/>
          </a:p>
          <a:p>
            <a:r>
              <a:rPr lang="en-US" dirty="0" smtClean="0"/>
              <a:t>Specific </a:t>
            </a:r>
            <a:r>
              <a:rPr lang="en-US" dirty="0"/>
              <a:t>benefits include cost-effectiveness, rapid turnaround time, and a diagnosis with minimal patient risk. </a:t>
            </a:r>
            <a:endParaRPr lang="en-US" dirty="0" smtClean="0"/>
          </a:p>
          <a:p>
            <a:r>
              <a:rPr lang="en-US" dirty="0" smtClean="0"/>
              <a:t>Since </a:t>
            </a:r>
            <a:r>
              <a:rPr lang="en-US" dirty="0" err="1"/>
              <a:t>cytologic</a:t>
            </a:r>
            <a:r>
              <a:rPr lang="en-US" dirty="0"/>
              <a:t> specimens usually consist of a very small amount of cells or tissue fragments, optimal technique for both sample collection and slide preparation is crucial. </a:t>
            </a:r>
            <a:endParaRPr lang="en-US" dirty="0" smtClean="0"/>
          </a:p>
          <a:p>
            <a:r>
              <a:rPr lang="en-US" dirty="0" smtClean="0"/>
              <a:t>Moreover</a:t>
            </a:r>
            <a:r>
              <a:rPr lang="en-US" dirty="0"/>
              <a:t>, as in all areas of pathology, </a:t>
            </a:r>
            <a:r>
              <a:rPr lang="en-US" dirty="0" err="1"/>
              <a:t>cytologic</a:t>
            </a:r>
            <a:r>
              <a:rPr lang="en-US" dirty="0"/>
              <a:t> diagnosis should never be made “in a vacuum”; pertinent clinical data and communication between the </a:t>
            </a:r>
            <a:r>
              <a:rPr lang="en-US" dirty="0" err="1"/>
              <a:t>cytopathologist</a:t>
            </a:r>
            <a:r>
              <a:rPr lang="en-US" dirty="0"/>
              <a:t> and the clinician are essential, and will facilitate rapid, accurate and definitive </a:t>
            </a:r>
            <a:r>
              <a:rPr lang="en-US" dirty="0" err="1"/>
              <a:t>cytologic</a:t>
            </a:r>
            <a:r>
              <a:rPr lang="en-US" dirty="0"/>
              <a:t> diagnoses.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Preparation of </a:t>
            </a:r>
            <a:r>
              <a:rPr lang="en-US" b="1" dirty="0" err="1"/>
              <a:t>Cytologic</a:t>
            </a:r>
            <a:r>
              <a:rPr lang="en-US" b="1" dirty="0"/>
              <a:t> Specimens for Microscopic Examination</a:t>
            </a:r>
          </a:p>
        </p:txBody>
      </p:sp>
      <p:sp>
        <p:nvSpPr>
          <p:cNvPr id="3" name="Content Placeholder 2"/>
          <p:cNvSpPr>
            <a:spLocks noGrp="1"/>
          </p:cNvSpPr>
          <p:nvPr>
            <p:ph idx="1"/>
          </p:nvPr>
        </p:nvSpPr>
        <p:spPr/>
        <p:txBody>
          <a:bodyPr>
            <a:normAutofit fontScale="77500" lnSpcReduction="20000"/>
          </a:bodyPr>
          <a:lstStyle/>
          <a:p>
            <a:r>
              <a:rPr lang="en-US" dirty="0"/>
              <a:t>The preparation of </a:t>
            </a:r>
            <a:r>
              <a:rPr lang="en-US" dirty="0" err="1"/>
              <a:t>cytologic</a:t>
            </a:r>
            <a:r>
              <a:rPr lang="en-US" dirty="0"/>
              <a:t> specimens depends on the type of specimen. </a:t>
            </a:r>
            <a:endParaRPr lang="en-US" dirty="0" smtClean="0"/>
          </a:p>
          <a:p>
            <a:r>
              <a:rPr lang="en-US" dirty="0" smtClean="0"/>
              <a:t>When </a:t>
            </a:r>
            <a:r>
              <a:rPr lang="en-US" dirty="0"/>
              <a:t>the cells are collected with an instrument, the cells can be either rinsed into a preservative solution, or simply directly spread onto </a:t>
            </a:r>
            <a:r>
              <a:rPr lang="en-US" dirty="0" smtClean="0"/>
              <a:t>slides. </a:t>
            </a:r>
          </a:p>
          <a:p>
            <a:r>
              <a:rPr lang="en-US" dirty="0" smtClean="0"/>
              <a:t>When </a:t>
            </a:r>
            <a:r>
              <a:rPr lang="en-US" dirty="0"/>
              <a:t>the cells are collected in a medium, whether natural or artificial, the specimen needs to go through a process in order to separate the medium from the cells. </a:t>
            </a:r>
            <a:endParaRPr lang="en-US" dirty="0" smtClean="0"/>
          </a:p>
          <a:p>
            <a:r>
              <a:rPr lang="en-US" dirty="0" smtClean="0"/>
              <a:t>This </a:t>
            </a:r>
            <a:r>
              <a:rPr lang="en-US" dirty="0"/>
              <a:t>can be done with centrifugation, </a:t>
            </a:r>
            <a:r>
              <a:rPr lang="en-US" dirty="0" err="1"/>
              <a:t>cytocentrifugation</a:t>
            </a:r>
            <a:r>
              <a:rPr lang="en-US" dirty="0"/>
              <a:t>, filtering, or processing through a machine, such as </a:t>
            </a:r>
            <a:r>
              <a:rPr lang="en-US" dirty="0" err="1"/>
              <a:t>ThinPrep</a:t>
            </a:r>
            <a:r>
              <a:rPr lang="en-US" dirty="0"/>
              <a:t> Processor (</a:t>
            </a:r>
            <a:r>
              <a:rPr lang="en-US" dirty="0" err="1"/>
              <a:t>Cytyc</a:t>
            </a:r>
            <a:r>
              <a:rPr lang="en-US" dirty="0"/>
              <a:t> Corp., Boxborough, MA) or </a:t>
            </a:r>
            <a:r>
              <a:rPr lang="en-US" dirty="0" err="1"/>
              <a:t>SurePath</a:t>
            </a:r>
            <a:r>
              <a:rPr lang="en-US" dirty="0"/>
              <a:t> PREP system (</a:t>
            </a:r>
            <a:r>
              <a:rPr lang="en-US" dirty="0" err="1"/>
              <a:t>TriPath</a:t>
            </a:r>
            <a:r>
              <a:rPr lang="en-US" dirty="0"/>
              <a:t> Imaging, Inc., Burlington, NC</a:t>
            </a:r>
            <a:r>
              <a:rPr lang="en-US" dirty="0" smtClean="0"/>
              <a:t>). </a:t>
            </a:r>
          </a:p>
          <a:p>
            <a:r>
              <a:rPr lang="en-US" dirty="0" smtClean="0"/>
              <a:t>The </a:t>
            </a:r>
            <a:r>
              <a:rPr lang="en-US" dirty="0"/>
              <a:t>optimal final product for every type of preparation is a slide with a thin layer of evenly dispersed cells on it. Cells thinly spread on a slide dry out very easily; therefore, the slides need to be fixed (either in 95% ethanol or with commercially available spray fixatives) immediately and then stained with </a:t>
            </a:r>
            <a:r>
              <a:rPr lang="en-US" dirty="0" err="1"/>
              <a:t>Papanicolaou</a:t>
            </a:r>
            <a:r>
              <a:rPr lang="en-US" dirty="0"/>
              <a:t> or </a:t>
            </a:r>
            <a:r>
              <a:rPr lang="en-US" dirty="0" err="1"/>
              <a:t>Hematoxylin</a:t>
            </a:r>
            <a:r>
              <a:rPr lang="en-US" dirty="0"/>
              <a:t> and Eosin stain. These slides can also be left to air dry and then stained with a </a:t>
            </a:r>
            <a:r>
              <a:rPr lang="en-US" dirty="0" err="1"/>
              <a:t>Romanowsky</a:t>
            </a:r>
            <a:r>
              <a:rPr lang="en-US" dirty="0"/>
              <a:t>-type stain.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surgical pathology?</a:t>
            </a:r>
          </a:p>
        </p:txBody>
      </p:sp>
      <p:sp>
        <p:nvSpPr>
          <p:cNvPr id="3" name="Content Placeholder 2"/>
          <p:cNvSpPr>
            <a:spLocks noGrp="1"/>
          </p:cNvSpPr>
          <p:nvPr>
            <p:ph idx="1"/>
          </p:nvPr>
        </p:nvSpPr>
        <p:spPr/>
        <p:txBody>
          <a:bodyPr/>
          <a:lstStyle/>
          <a:p>
            <a:r>
              <a:rPr lang="en-US" dirty="0" smtClean="0"/>
              <a:t>Surgical </a:t>
            </a:r>
            <a:r>
              <a:rPr lang="en-US" dirty="0"/>
              <a:t>pathology is the study of tissues removed from living patients during surgery to help diagnose a disease and determine a treatment plan. </a:t>
            </a:r>
            <a:endParaRPr lang="en-US" dirty="0" smtClean="0"/>
          </a:p>
          <a:p>
            <a:r>
              <a:rPr lang="en-US" dirty="0" smtClean="0"/>
              <a:t>Often</a:t>
            </a:r>
            <a:r>
              <a:rPr lang="en-US" dirty="0"/>
              <a:t>, the surgical pathologist provides consultation services in a wide variety of organ systems and medical subspecialties. </a:t>
            </a:r>
            <a:endParaRPr lang="en-US" dirty="0" smtClean="0"/>
          </a:p>
          <a:p>
            <a:r>
              <a:rPr lang="en-US" dirty="0" smtClean="0"/>
              <a:t>Surgical </a:t>
            </a:r>
            <a:r>
              <a:rPr lang="en-US" dirty="0"/>
              <a:t>pathologists provide diagnostic information and/or second opinions.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Microscopic Interpretation of </a:t>
            </a:r>
            <a:r>
              <a:rPr lang="en-US" b="1" dirty="0" err="1"/>
              <a:t>Cytologic</a:t>
            </a:r>
            <a:r>
              <a:rPr lang="en-US" b="1" dirty="0"/>
              <a:t> Specimens</a:t>
            </a:r>
          </a:p>
        </p:txBody>
      </p:sp>
      <p:sp>
        <p:nvSpPr>
          <p:cNvPr id="3" name="Content Placeholder 2"/>
          <p:cNvSpPr>
            <a:spLocks noGrp="1"/>
          </p:cNvSpPr>
          <p:nvPr>
            <p:ph idx="1"/>
          </p:nvPr>
        </p:nvSpPr>
        <p:spPr>
          <a:xfrm>
            <a:off x="838200" y="1825625"/>
            <a:ext cx="10515600" cy="4800258"/>
          </a:xfrm>
        </p:spPr>
        <p:txBody>
          <a:bodyPr>
            <a:normAutofit fontScale="55000" lnSpcReduction="20000"/>
          </a:bodyPr>
          <a:lstStyle/>
          <a:p>
            <a:r>
              <a:rPr lang="en-US" dirty="0"/>
              <a:t>In contrast to surgical pathologists, </a:t>
            </a:r>
            <a:r>
              <a:rPr lang="en-US" dirty="0" err="1"/>
              <a:t>cytopathologists</a:t>
            </a:r>
            <a:r>
              <a:rPr lang="en-US" dirty="0"/>
              <a:t> deal primarily with cells without regard to </a:t>
            </a:r>
            <a:r>
              <a:rPr lang="en-US" dirty="0" err="1"/>
              <a:t>stroma</a:t>
            </a:r>
            <a:r>
              <a:rPr lang="en-US" dirty="0"/>
              <a:t>. Although some architectural features are maintained in </a:t>
            </a:r>
            <a:r>
              <a:rPr lang="en-US" dirty="0" err="1"/>
              <a:t>cytologic</a:t>
            </a:r>
            <a:r>
              <a:rPr lang="en-US" dirty="0"/>
              <a:t> specimens, many are lost in the process of specimen collection and preparation. Therefore, </a:t>
            </a:r>
            <a:r>
              <a:rPr lang="en-US" dirty="0" err="1"/>
              <a:t>cytopathologists</a:t>
            </a:r>
            <a:r>
              <a:rPr lang="en-US" dirty="0"/>
              <a:t> </a:t>
            </a:r>
            <a:r>
              <a:rPr lang="en-US" dirty="0" smtClean="0"/>
              <a:t>deals mainly </a:t>
            </a:r>
            <a:r>
              <a:rPr lang="en-US" dirty="0"/>
              <a:t>on the </a:t>
            </a:r>
            <a:r>
              <a:rPr lang="en-US" dirty="0" err="1"/>
              <a:t>cytologic</a:t>
            </a:r>
            <a:r>
              <a:rPr lang="en-US" dirty="0"/>
              <a:t> features of malignancy </a:t>
            </a:r>
            <a:r>
              <a:rPr lang="en-US" dirty="0" smtClean="0"/>
              <a:t>and </a:t>
            </a:r>
            <a:r>
              <a:rPr lang="en-US" dirty="0"/>
              <a:t>residual structural features, such as cohesion versus </a:t>
            </a:r>
            <a:r>
              <a:rPr lang="en-US" dirty="0" err="1"/>
              <a:t>dyshesion</a:t>
            </a:r>
            <a:r>
              <a:rPr lang="en-US" dirty="0"/>
              <a:t>, to determine the benign versus malignant nature of the lesion. </a:t>
            </a:r>
            <a:endParaRPr lang="en-US" dirty="0" smtClean="0"/>
          </a:p>
          <a:p>
            <a:endParaRPr lang="en-US" dirty="0"/>
          </a:p>
          <a:p>
            <a:r>
              <a:rPr lang="en-US" dirty="0" err="1" smtClean="0"/>
              <a:t>Cytopathologists</a:t>
            </a:r>
            <a:r>
              <a:rPr lang="en-US" dirty="0" smtClean="0"/>
              <a:t> </a:t>
            </a:r>
            <a:r>
              <a:rPr lang="en-US" dirty="0"/>
              <a:t>usually report the result in one of four categories — positive, suspicious, atypical, or </a:t>
            </a:r>
            <a:r>
              <a:rPr lang="en-US" dirty="0" smtClean="0"/>
              <a:t>negative.</a:t>
            </a:r>
            <a:r>
              <a:rPr lang="en-US" baseline="30000" dirty="0"/>
              <a:t> </a:t>
            </a:r>
            <a:endParaRPr lang="en-US" baseline="30000" dirty="0" smtClean="0"/>
          </a:p>
          <a:p>
            <a:endParaRPr lang="en-US" baseline="30000" dirty="0"/>
          </a:p>
          <a:p>
            <a:r>
              <a:rPr lang="en-US" dirty="0" smtClean="0"/>
              <a:t>A </a:t>
            </a:r>
            <a:r>
              <a:rPr lang="en-US" dirty="0"/>
              <a:t>positive diagnosis indicates that the pathologist is sufficiently confident of the malignant nature of the lesion that he/she is prepared to have the patient undergo definitive treatment such as surgical resection or chemotherapy based on that diagnosis alone. Where there is any doubt, the report should be less definitive and in the suspicious category. </a:t>
            </a:r>
            <a:endParaRPr lang="en-US" dirty="0" smtClean="0"/>
          </a:p>
          <a:p>
            <a:endParaRPr lang="en-US" dirty="0"/>
          </a:p>
          <a:p>
            <a:r>
              <a:rPr lang="en-US" dirty="0" smtClean="0"/>
              <a:t>Other </a:t>
            </a:r>
            <a:r>
              <a:rPr lang="en-US" dirty="0"/>
              <a:t>diagnostic tests, such as a repeat cytology sample, or a surgical biopsy should be done to determine with certainty the nature of the lesion before the patient undergoes definitive therapy. Occasionally, other, such as clinical and radiologic, evidence of malignancy is so strong that clinicians feel confident to implement definitive therapy with a suspicious diagnosis. That should be the decision of the responsible clinician. When cellular abnormalities are present whose clinical significance is not known, the report should be in the atypical category. Other diagnostic tests may be in order, depending on the clinical situation. Definitive therapy should never be initiated solely on the basis of </a:t>
            </a:r>
            <a:r>
              <a:rPr lang="en-US" dirty="0" err="1"/>
              <a:t>atypia</a:t>
            </a:r>
            <a:r>
              <a:rPr lang="en-US" dirty="0"/>
              <a:t>. </a:t>
            </a:r>
            <a:endParaRPr lang="en-US" dirty="0" smtClean="0"/>
          </a:p>
          <a:p>
            <a:endParaRPr lang="en-US" dirty="0"/>
          </a:p>
          <a:p>
            <a:r>
              <a:rPr lang="en-US" dirty="0" smtClean="0"/>
              <a:t>A </a:t>
            </a:r>
            <a:r>
              <a:rPr lang="en-US" dirty="0"/>
              <a:t>negative cytology means that no abnormal cells were found in the sample examined. It is important for all to realize that this does not necessarily indicate absence of malignancy in the patient. False negative </a:t>
            </a:r>
            <a:r>
              <a:rPr lang="en-US" dirty="0" err="1"/>
              <a:t>cytologies</a:t>
            </a:r>
            <a:r>
              <a:rPr lang="en-US" dirty="0"/>
              <a:t> are often the result of sampling error. However, laboratory error may result in both false negative and false positive results.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Role of the </a:t>
            </a:r>
            <a:r>
              <a:rPr lang="en-US" b="1" dirty="0" err="1"/>
              <a:t>Immunohistochemist</a:t>
            </a:r>
            <a:r>
              <a:rPr lang="en-US" b="1" dirty="0"/>
              <a:t/>
            </a:r>
            <a:br>
              <a:rPr lang="en-US" b="1" dirty="0"/>
            </a:br>
            <a:endParaRPr lang="en-US" dirty="0"/>
          </a:p>
        </p:txBody>
      </p:sp>
      <p:sp>
        <p:nvSpPr>
          <p:cNvPr id="3" name="Content Placeholder 2"/>
          <p:cNvSpPr>
            <a:spLocks noGrp="1"/>
          </p:cNvSpPr>
          <p:nvPr>
            <p:ph idx="1"/>
          </p:nvPr>
        </p:nvSpPr>
        <p:spPr>
          <a:xfrm>
            <a:off x="838200" y="1825624"/>
            <a:ext cx="10515600" cy="4691085"/>
          </a:xfrm>
        </p:spPr>
        <p:txBody>
          <a:bodyPr>
            <a:normAutofit fontScale="77500" lnSpcReduction="20000"/>
          </a:bodyPr>
          <a:lstStyle/>
          <a:p>
            <a:r>
              <a:rPr lang="en-US" dirty="0">
                <a:solidFill>
                  <a:srgbClr val="FF0000"/>
                </a:solidFill>
              </a:rPr>
              <a:t>Immunohistochemistry has become an important adjunct in the evaluation of human neoplasms. </a:t>
            </a:r>
            <a:endParaRPr lang="en-US" dirty="0" smtClean="0">
              <a:solidFill>
                <a:srgbClr val="FF0000"/>
              </a:solidFill>
            </a:endParaRPr>
          </a:p>
          <a:p>
            <a:r>
              <a:rPr lang="en-US" dirty="0" smtClean="0"/>
              <a:t>The </a:t>
            </a:r>
            <a:r>
              <a:rPr lang="en-US" dirty="0"/>
              <a:t>most commonly employed </a:t>
            </a:r>
            <a:r>
              <a:rPr lang="en-US" dirty="0" err="1"/>
              <a:t>immunohistochemical</a:t>
            </a:r>
            <a:r>
              <a:rPr lang="en-US" dirty="0"/>
              <a:t> techniques are those in which enzymes, such as horseradish peroxidase or alkaline phosphatase, are used in conjunction with specific antibodies to provide color reactions at sites of antigen-antibody interactions. </a:t>
            </a:r>
            <a:endParaRPr lang="en-US" dirty="0" smtClean="0"/>
          </a:p>
          <a:p>
            <a:r>
              <a:rPr lang="en-US" dirty="0" smtClean="0"/>
              <a:t>Variations </a:t>
            </a:r>
            <a:r>
              <a:rPr lang="en-US" dirty="0"/>
              <a:t>of the </a:t>
            </a:r>
            <a:r>
              <a:rPr lang="en-US" i="1" dirty="0" err="1"/>
              <a:t>avidin</a:t>
            </a:r>
            <a:r>
              <a:rPr lang="en-US" i="1" dirty="0"/>
              <a:t>-biotin complex</a:t>
            </a:r>
            <a:r>
              <a:rPr lang="en-US" dirty="0"/>
              <a:t> (ABC) technique are currently the most widely utilized in current practice. The ABC procedure generally requires three sequential steps: an unlabeled primary antibody, a biotin-labeled anti-immunoglobulin secondary antibody, and, finally, preformed </a:t>
            </a:r>
            <a:r>
              <a:rPr lang="en-US" dirty="0" err="1"/>
              <a:t>avidin</a:t>
            </a:r>
            <a:r>
              <a:rPr lang="en-US" dirty="0"/>
              <a:t>-biotin-peroxidase complexes. </a:t>
            </a:r>
            <a:endParaRPr lang="en-US" dirty="0" smtClean="0"/>
          </a:p>
          <a:p>
            <a:r>
              <a:rPr lang="en-US" dirty="0" smtClean="0"/>
              <a:t>One </a:t>
            </a:r>
            <a:r>
              <a:rPr lang="en-US" dirty="0"/>
              <a:t>variation of the ABC method employs streptavidin, which has greater sensitivity than </a:t>
            </a:r>
            <a:r>
              <a:rPr lang="en-US" dirty="0" err="1"/>
              <a:t>avidin</a:t>
            </a:r>
            <a:r>
              <a:rPr lang="en-US" dirty="0"/>
              <a:t> and exhibits less nonspecific </a:t>
            </a:r>
            <a:r>
              <a:rPr lang="en-US" dirty="0" smtClean="0"/>
              <a:t>binding. </a:t>
            </a:r>
            <a:r>
              <a:rPr lang="en-US" dirty="0"/>
              <a:t>It should be noted that the sensitivity of any </a:t>
            </a:r>
            <a:r>
              <a:rPr lang="en-US" dirty="0" err="1"/>
              <a:t>immunohistochemical</a:t>
            </a:r>
            <a:r>
              <a:rPr lang="en-US" dirty="0"/>
              <a:t> procedure is, in large part, related to the reagents and detailed procedures employed. </a:t>
            </a:r>
            <a:endParaRPr lang="en-US" dirty="0" smtClean="0"/>
          </a:p>
          <a:p>
            <a:r>
              <a:rPr lang="en-US" dirty="0" smtClean="0"/>
              <a:t>As </a:t>
            </a:r>
            <a:r>
              <a:rPr lang="en-US" dirty="0"/>
              <a:t>a consequence, it is difficult to compare the results of </a:t>
            </a:r>
            <a:r>
              <a:rPr lang="en-US" dirty="0" err="1"/>
              <a:t>immunohistochemical</a:t>
            </a:r>
            <a:r>
              <a:rPr lang="en-US" dirty="0"/>
              <a:t> studies from different institutions that employ different reagents and methods.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47730"/>
            <a:ext cx="10515600" cy="5829233"/>
          </a:xfrm>
        </p:spPr>
        <p:txBody>
          <a:bodyPr>
            <a:normAutofit/>
          </a:bodyPr>
          <a:lstStyle/>
          <a:p>
            <a:r>
              <a:rPr lang="en-US" dirty="0"/>
              <a:t>Virtually any type of pathologic specimen may be suitable for </a:t>
            </a:r>
            <a:r>
              <a:rPr lang="en-US" dirty="0" err="1"/>
              <a:t>immunohistochemical</a:t>
            </a:r>
            <a:r>
              <a:rPr lang="en-US" dirty="0"/>
              <a:t> staining, including fresh frozen tissue, fixed tissue, and </a:t>
            </a:r>
            <a:r>
              <a:rPr lang="en-US" dirty="0" err="1"/>
              <a:t>cytologic</a:t>
            </a:r>
            <a:r>
              <a:rPr lang="en-US" dirty="0"/>
              <a:t> preparations. </a:t>
            </a:r>
            <a:endParaRPr lang="en-US" dirty="0" smtClean="0"/>
          </a:p>
          <a:p>
            <a:r>
              <a:rPr lang="en-US" dirty="0" smtClean="0"/>
              <a:t>Unfortunately</a:t>
            </a:r>
            <a:r>
              <a:rPr lang="en-US" dirty="0"/>
              <a:t>, however, not all antigens are equally well preserved after these various treatments, and the approach taken for </a:t>
            </a:r>
            <a:r>
              <a:rPr lang="en-US" dirty="0" err="1"/>
              <a:t>immunohistochemical</a:t>
            </a:r>
            <a:r>
              <a:rPr lang="en-US" dirty="0"/>
              <a:t> staining must depend on the antigen(s) of interest. </a:t>
            </a:r>
            <a:endParaRPr lang="en-US" dirty="0" smtClean="0"/>
          </a:p>
          <a:p>
            <a:r>
              <a:rPr lang="en-US" dirty="0" smtClean="0"/>
              <a:t>For </a:t>
            </a:r>
            <a:r>
              <a:rPr lang="en-US" dirty="0"/>
              <a:t>example, although a large number of cytoplasmic antigens are detectable in fixed, paraffin-embedded tissue, other antigens, such as many cell surface-associated antigens, are destroyed or masked by common fixatives and may be demonstrable only in fresh frozen tissue or in </a:t>
            </a:r>
            <a:r>
              <a:rPr lang="en-US" dirty="0" err="1"/>
              <a:t>cytologic</a:t>
            </a:r>
            <a:r>
              <a:rPr lang="en-US" dirty="0"/>
              <a:t> preparations.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8" name="Title 1"/>
          <p:cNvSpPr txBox="1"/>
          <p:nvPr/>
        </p:nvSpPr>
        <p:spPr>
          <a:xfrm>
            <a:off x="1631576" y="715494"/>
            <a:ext cx="9144000" cy="2387600"/>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sr-Latn-RS" b="1" spc="-40" dirty="0" smtClean="0">
                <a:solidFill>
                  <a:srgbClr val="002060"/>
                </a:solidFill>
                <a:latin typeface="Times New Roman" panose="02020603050405020304"/>
                <a:cs typeface="Times New Roman" panose="02020603050405020304"/>
              </a:rPr>
              <a:t>Pathology of  </a:t>
            </a:r>
            <a:r>
              <a:rPr lang="en-US" b="1" spc="-40" dirty="0" smtClean="0">
                <a:solidFill>
                  <a:srgbClr val="002060"/>
                </a:solidFill>
                <a:latin typeface="Times New Roman" panose="02020603050405020304"/>
                <a:cs typeface="Times New Roman" panose="02020603050405020304"/>
              </a:rPr>
              <a:t>Esophagus Tumors</a:t>
            </a:r>
            <a:endParaRPr lang="en-US" b="1" dirty="0">
              <a:solidFill>
                <a:srgbClr val="002060"/>
              </a:solidFill>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454" t="7036" r="5755" b="6463"/>
          <a:stretch>
            <a:fillRect/>
          </a:stretch>
        </p:blipFill>
        <p:spPr>
          <a:xfrm>
            <a:off x="3593207" y="2446986"/>
            <a:ext cx="5203064" cy="2498501"/>
          </a:xfrm>
          <a:prstGeom prst="rect">
            <a:avLst/>
          </a:prstGeo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Esophageal cancer - EC</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EC </a:t>
            </a:r>
            <a:r>
              <a:rPr lang="en-US" dirty="0"/>
              <a:t>is the </a:t>
            </a:r>
            <a:r>
              <a:rPr lang="en-US" b="1" dirty="0">
                <a:solidFill>
                  <a:srgbClr val="FF0000"/>
                </a:solidFill>
              </a:rPr>
              <a:t>10th most common cancer </a:t>
            </a:r>
            <a:r>
              <a:rPr lang="en-US" dirty="0"/>
              <a:t>in the world. </a:t>
            </a:r>
            <a:endParaRPr lang="en-US" dirty="0" smtClean="0"/>
          </a:p>
          <a:p>
            <a:r>
              <a:rPr lang="en-US" dirty="0" smtClean="0"/>
              <a:t>EC </a:t>
            </a:r>
            <a:r>
              <a:rPr lang="en-US" dirty="0"/>
              <a:t>is cancer that occurs in the esophagus — a long, hollow tube that runs from throat to stomach. Esophagus helps move the food swallow from the back of throat to stomach to be digested.</a:t>
            </a:r>
          </a:p>
          <a:p>
            <a:r>
              <a:rPr lang="en-US" dirty="0" smtClean="0"/>
              <a:t>EC </a:t>
            </a:r>
            <a:r>
              <a:rPr lang="en-US" dirty="0"/>
              <a:t>usually begins in the cells that line the inside of the esophagus. Esophageal cancer can occur anywhere along the esophagus. More men than women get esophageal cancer.</a:t>
            </a:r>
          </a:p>
          <a:p>
            <a:r>
              <a:rPr lang="en-US" dirty="0" smtClean="0"/>
              <a:t>EC </a:t>
            </a:r>
            <a:r>
              <a:rPr lang="en-US" dirty="0"/>
              <a:t>is the </a:t>
            </a:r>
            <a:r>
              <a:rPr lang="en-US" b="1" dirty="0">
                <a:solidFill>
                  <a:srgbClr val="FF0000"/>
                </a:solidFill>
              </a:rPr>
              <a:t>6</a:t>
            </a:r>
            <a:r>
              <a:rPr lang="en-US" b="1" dirty="0" smtClean="0">
                <a:solidFill>
                  <a:srgbClr val="FF0000"/>
                </a:solidFill>
              </a:rPr>
              <a:t>th </a:t>
            </a:r>
            <a:r>
              <a:rPr lang="en-US" b="1" dirty="0">
                <a:solidFill>
                  <a:srgbClr val="FF0000"/>
                </a:solidFill>
              </a:rPr>
              <a:t>most common cause of cancer deaths </a:t>
            </a:r>
            <a:r>
              <a:rPr lang="en-US" dirty="0"/>
              <a:t>worldwide. Incidence rates vary within different geographic locations. In some regions, higher rates of esophageal cancer may be attributed to tobacco and alcohol use or particular nutritional habits and obesity.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Symptoms</a:t>
            </a:r>
          </a:p>
        </p:txBody>
      </p:sp>
      <p:sp>
        <p:nvSpPr>
          <p:cNvPr id="3" name="Content Placeholder 2"/>
          <p:cNvSpPr>
            <a:spLocks noGrp="1"/>
          </p:cNvSpPr>
          <p:nvPr>
            <p:ph idx="1"/>
          </p:nvPr>
        </p:nvSpPr>
        <p:spPr/>
        <p:txBody>
          <a:bodyPr/>
          <a:lstStyle/>
          <a:p>
            <a:r>
              <a:rPr lang="en-US" dirty="0"/>
              <a:t>Signs and symptoms of esophageal cancer include</a:t>
            </a:r>
            <a:r>
              <a:rPr lang="en-US" dirty="0" smtClean="0"/>
              <a:t>:</a:t>
            </a:r>
          </a:p>
          <a:p>
            <a:pPr marL="0" indent="0">
              <a:buNone/>
            </a:pPr>
            <a:endParaRPr lang="en-US" dirty="0"/>
          </a:p>
          <a:p>
            <a:pPr lvl="1"/>
            <a:r>
              <a:rPr lang="en-US" dirty="0"/>
              <a:t>Difficulty swallowing (dysphagia)</a:t>
            </a:r>
          </a:p>
          <a:p>
            <a:pPr lvl="1"/>
            <a:r>
              <a:rPr lang="en-US" dirty="0"/>
              <a:t>Weight loss without trying</a:t>
            </a:r>
          </a:p>
          <a:p>
            <a:pPr lvl="1"/>
            <a:r>
              <a:rPr lang="en-US" dirty="0"/>
              <a:t>Chest pain, pressure or burning</a:t>
            </a:r>
          </a:p>
          <a:p>
            <a:pPr lvl="1"/>
            <a:r>
              <a:rPr lang="en-US" dirty="0"/>
              <a:t>Worsening indigestion or heartburn</a:t>
            </a:r>
          </a:p>
          <a:p>
            <a:pPr lvl="1"/>
            <a:r>
              <a:rPr lang="en-US" dirty="0"/>
              <a:t>Coughing or hoarseness</a:t>
            </a:r>
          </a:p>
          <a:p>
            <a:pPr lvl="1"/>
            <a:r>
              <a:rPr lang="en-US" dirty="0"/>
              <a:t>Early esophageal cancer typically causes no signs or symptoms.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When to see a doctor</a:t>
            </a:r>
          </a:p>
        </p:txBody>
      </p:sp>
      <p:sp>
        <p:nvSpPr>
          <p:cNvPr id="3" name="Content Placeholder 2"/>
          <p:cNvSpPr>
            <a:spLocks noGrp="1"/>
          </p:cNvSpPr>
          <p:nvPr>
            <p:ph idx="1"/>
          </p:nvPr>
        </p:nvSpPr>
        <p:spPr/>
        <p:txBody>
          <a:bodyPr/>
          <a:lstStyle/>
          <a:p>
            <a:r>
              <a:rPr lang="en-US" dirty="0"/>
              <a:t>Make an appointment with </a:t>
            </a:r>
            <a:r>
              <a:rPr lang="en-US" dirty="0" smtClean="0"/>
              <a:t>doctor </a:t>
            </a:r>
            <a:r>
              <a:rPr lang="en-US" dirty="0"/>
              <a:t>if </a:t>
            </a:r>
            <a:r>
              <a:rPr lang="en-US" dirty="0" smtClean="0"/>
              <a:t>patient </a:t>
            </a:r>
            <a:r>
              <a:rPr lang="en-US" dirty="0"/>
              <a:t>have any persistent signs and symptoms that worry.</a:t>
            </a:r>
          </a:p>
          <a:p>
            <a:r>
              <a:rPr lang="en-US" dirty="0"/>
              <a:t>If Barrett's esophagus was diagnosed, a precancerous condition caused by chronic acid reflux, risk of esophageal cancer is higher. </a:t>
            </a:r>
          </a:p>
          <a:p>
            <a:r>
              <a:rPr lang="en-US" dirty="0"/>
              <a:t>Screening for esophageal cancer may be an option for people with Barrett's esophagus.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Causes</a:t>
            </a:r>
          </a:p>
        </p:txBody>
      </p:sp>
      <p:sp>
        <p:nvSpPr>
          <p:cNvPr id="3" name="Content Placeholder 2"/>
          <p:cNvSpPr>
            <a:spLocks noGrp="1"/>
          </p:cNvSpPr>
          <p:nvPr>
            <p:ph idx="1"/>
          </p:nvPr>
        </p:nvSpPr>
        <p:spPr/>
        <p:txBody>
          <a:bodyPr/>
          <a:lstStyle/>
          <a:p>
            <a:r>
              <a:rPr lang="en-US" dirty="0"/>
              <a:t>It's not exactly clear what causes esophageal cancer.</a:t>
            </a:r>
          </a:p>
          <a:p>
            <a:r>
              <a:rPr lang="en-US" dirty="0"/>
              <a:t>Esophageal cancer occurs when cells in the esophagus develop changes (mutations) in their DNA. The changes make cells grow and divide out of control. The accumulating abnormal cells form a tumor in the esophagus that can grow to invade nearby structures and spread to other parts of the body.</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Risk factors</a:t>
            </a:r>
          </a:p>
        </p:txBody>
      </p:sp>
      <p:sp>
        <p:nvSpPr>
          <p:cNvPr id="3" name="Content Placeholder 2"/>
          <p:cNvSpPr>
            <a:spLocks noGrp="1"/>
          </p:cNvSpPr>
          <p:nvPr>
            <p:ph idx="1"/>
          </p:nvPr>
        </p:nvSpPr>
        <p:spPr/>
        <p:txBody>
          <a:bodyPr>
            <a:normAutofit fontScale="70000" lnSpcReduction="20000"/>
          </a:bodyPr>
          <a:lstStyle/>
          <a:p>
            <a:r>
              <a:rPr lang="en-US" dirty="0"/>
              <a:t>It's thought that chronic irritation of </a:t>
            </a:r>
            <a:r>
              <a:rPr lang="en-US" dirty="0" smtClean="0"/>
              <a:t>esophagus </a:t>
            </a:r>
            <a:r>
              <a:rPr lang="en-US" dirty="0"/>
              <a:t>may contribute to the changes that cause esophageal cancer. Factors that cause irritation in the cells of </a:t>
            </a:r>
            <a:r>
              <a:rPr lang="en-US" dirty="0" smtClean="0"/>
              <a:t>esophagus </a:t>
            </a:r>
            <a:r>
              <a:rPr lang="en-US" dirty="0"/>
              <a:t>and increase </a:t>
            </a:r>
            <a:r>
              <a:rPr lang="en-US" dirty="0" smtClean="0"/>
              <a:t>risk </a:t>
            </a:r>
            <a:r>
              <a:rPr lang="en-US" dirty="0"/>
              <a:t>of esophageal cancer include:</a:t>
            </a:r>
          </a:p>
          <a:p>
            <a:r>
              <a:rPr lang="en-US" dirty="0"/>
              <a:t>Having </a:t>
            </a:r>
            <a:r>
              <a:rPr lang="en-US" dirty="0" err="1"/>
              <a:t>gastroesophageal</a:t>
            </a:r>
            <a:r>
              <a:rPr lang="en-US" dirty="0"/>
              <a:t> reflux disease (GERD)</a:t>
            </a:r>
          </a:p>
          <a:p>
            <a:r>
              <a:rPr lang="en-US" dirty="0"/>
              <a:t>Smoking</a:t>
            </a:r>
          </a:p>
          <a:p>
            <a:r>
              <a:rPr lang="en-US" dirty="0"/>
              <a:t>Having precancerous changes in the cells of the esophagus (Barrett's esophagus)</a:t>
            </a:r>
          </a:p>
          <a:p>
            <a:r>
              <a:rPr lang="en-US" dirty="0"/>
              <a:t>Being obese</a:t>
            </a:r>
          </a:p>
          <a:p>
            <a:r>
              <a:rPr lang="en-US" dirty="0"/>
              <a:t>Drinking alcohol</a:t>
            </a:r>
          </a:p>
          <a:p>
            <a:r>
              <a:rPr lang="en-US" dirty="0"/>
              <a:t>Having bile reflux</a:t>
            </a:r>
          </a:p>
          <a:p>
            <a:r>
              <a:rPr lang="en-US" dirty="0"/>
              <a:t>Having difficulty swallowing because of an esophageal sphincter that won't relax (achalasia)</a:t>
            </a:r>
          </a:p>
          <a:p>
            <a:r>
              <a:rPr lang="en-US" dirty="0"/>
              <a:t>Having a steady habit of drinking very hot liquids</a:t>
            </a:r>
          </a:p>
          <a:p>
            <a:r>
              <a:rPr lang="en-US" dirty="0"/>
              <a:t>Not eating enough fruits and vegetables</a:t>
            </a:r>
          </a:p>
          <a:p>
            <a:r>
              <a:rPr lang="en-US" dirty="0"/>
              <a:t>Undergoing radiation treatment to the chest or upper abdomen</a:t>
            </a:r>
          </a:p>
          <a:p>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Types of esophageal cancer</a:t>
            </a:r>
          </a:p>
        </p:txBody>
      </p:sp>
      <p:sp>
        <p:nvSpPr>
          <p:cNvPr id="3" name="Content Placeholder 2"/>
          <p:cNvSpPr>
            <a:spLocks noGrp="1"/>
          </p:cNvSpPr>
          <p:nvPr>
            <p:ph idx="1"/>
          </p:nvPr>
        </p:nvSpPr>
        <p:spPr/>
        <p:txBody>
          <a:bodyPr>
            <a:normAutofit fontScale="92500" lnSpcReduction="20000"/>
          </a:bodyPr>
          <a:lstStyle/>
          <a:p>
            <a:r>
              <a:rPr lang="en-US" dirty="0"/>
              <a:t>Esophageal cancer is classified according to the type of cells that are involved. The type of esophageal cancer have helps determine treatment options. Types of esophageal cancer include:</a:t>
            </a:r>
          </a:p>
          <a:p>
            <a:r>
              <a:rPr lang="en-US" b="1" dirty="0"/>
              <a:t>Adenocarcinoma.</a:t>
            </a:r>
            <a:r>
              <a:rPr lang="en-US" dirty="0"/>
              <a:t> Adenocarcinoma begins in the cells of mucus-secreting glands in the esophagus. Adenocarcinoma occurs most often in the lower portion of the esophagus. Adenocarcinoma is the most common form of esophageal cancer in the United States, and it affects primarily white men.</a:t>
            </a:r>
          </a:p>
          <a:p>
            <a:r>
              <a:rPr lang="en-US" b="1" dirty="0"/>
              <a:t>Squamous cell carcinoma.</a:t>
            </a:r>
            <a:r>
              <a:rPr lang="en-US" dirty="0"/>
              <a:t> The squamous cells are flat, thin cells that line the surface of the esophagus. Squamous cell carcinoma occurs most often in the upper and middle portions of the esophagus. Squamous cell carcinoma is the most prevalent esophageal cancer worldwide.</a:t>
            </a:r>
          </a:p>
          <a:p>
            <a:r>
              <a:rPr lang="en-US" b="1" dirty="0"/>
              <a:t>Other rare types.</a:t>
            </a:r>
            <a:r>
              <a:rPr lang="en-US" dirty="0"/>
              <a:t> Some rare forms of esophageal cancer include small cell carcinoma, sarcoma, lymphoma, melanoma and </a:t>
            </a:r>
            <a:r>
              <a:rPr lang="en-US" dirty="0" err="1"/>
              <a:t>choriocarcinoma</a:t>
            </a:r>
            <a:r>
              <a:rPr lang="en-US" dirty="0"/>
              <a:t>.</a:t>
            </a: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surgical pathology?</a:t>
            </a:r>
          </a:p>
        </p:txBody>
      </p:sp>
      <p:sp>
        <p:nvSpPr>
          <p:cNvPr id="3" name="Content Placeholder 2"/>
          <p:cNvSpPr>
            <a:spLocks noGrp="1"/>
          </p:cNvSpPr>
          <p:nvPr>
            <p:ph idx="1"/>
          </p:nvPr>
        </p:nvSpPr>
        <p:spPr/>
        <p:txBody>
          <a:bodyPr/>
          <a:lstStyle/>
          <a:p>
            <a:r>
              <a:rPr lang="en-US" dirty="0" smtClean="0"/>
              <a:t>For </a:t>
            </a:r>
            <a:r>
              <a:rPr lang="en-US" dirty="0"/>
              <a:t>example, when performing breast cancer surgery, a surgical pathologist's exam of tissues removed during surgery can help the surgeon to determine whether to remove lymph nodes under the arm as well.</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04553" y="887558"/>
            <a:ext cx="3994732" cy="2533986"/>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23527" y="651502"/>
            <a:ext cx="5030273" cy="3006098"/>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6062" y="3825026"/>
            <a:ext cx="3863662" cy="2772648"/>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99285" y="3943977"/>
            <a:ext cx="4193146" cy="2665257"/>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9862" y="107547"/>
            <a:ext cx="4397117" cy="2926080"/>
          </a:xfr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7654" y="3599645"/>
            <a:ext cx="5388433" cy="301752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79175" y="814925"/>
            <a:ext cx="5493467" cy="4114800"/>
          </a:xfrm>
          <a:prstGeom prst="rect">
            <a:avLst/>
          </a:prstGeo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1800" b="1" dirty="0" err="1"/>
              <a:t>Immunohistochemical</a:t>
            </a:r>
            <a:r>
              <a:rPr lang="en-US" sz="1800" b="1" dirty="0"/>
              <a:t> staining for human esophageal squamous cell carcinoma (ESCC) tissues recognizing the expressions of CD3 (top), CD4 (middle) and CD8 (bottom) in tumor-infiltrating lymphocytes. Representative cases of: intraepithelial (</a:t>
            </a:r>
            <a:r>
              <a:rPr lang="en-US" sz="1800" b="1" dirty="0" err="1"/>
              <a:t>i</a:t>
            </a:r>
            <a:r>
              <a:rPr lang="en-US" sz="1800" b="1" dirty="0"/>
              <a:t>) CD3-negative (A), iCD3-positive (B), stromal (s) CD3-negative (C), sCD3-positive (D), iCD4-negative (E), iCD4-positive (F), sCD4-negative (G), sCD4-positive (H), iCD8-negative (I), iCD8-positive (J), sCD8-negative (K), and sCD8-positive (L). Original magnification 200×. </a:t>
            </a:r>
            <a:br>
              <a:rPr lang="en-US" sz="1800" b="1" dirty="0"/>
            </a:br>
            <a:endParaRPr lang="en-US" sz="1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8192" y="1690688"/>
            <a:ext cx="9066726" cy="5032375"/>
          </a:xfr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dirty="0"/>
              <a:t>Representative IHC images of PI3K-p85</a:t>
            </a:r>
            <a:r>
              <a:rPr lang="el-GR" sz="2000" dirty="0"/>
              <a:t>α, </a:t>
            </a:r>
            <a:r>
              <a:rPr lang="en-US" sz="2000" dirty="0"/>
              <a:t>EGFR, p53, c-KIT and TIMP1.</a:t>
            </a:r>
            <a:br>
              <a:rPr lang="en-US" sz="2000" dirty="0"/>
            </a:br>
            <a:r>
              <a:rPr lang="en-US" sz="2000" dirty="0"/>
              <a:t>IHC results reveal that these proteins are highly expressed in ESCC tumors, whereas a low/no expression in adjacent normal tissues. IHC, immunohistochemistry; ESCC, esophageal squamous cell carcinoma; PI3K, phosphatidylinositol 3-kinases; EGFR, epidermal growth factor receptor; TIMP1, TIMP </a:t>
            </a:r>
            <a:r>
              <a:rPr lang="en-US" sz="2000" dirty="0" err="1"/>
              <a:t>metallopeptidase</a:t>
            </a:r>
            <a:r>
              <a:rPr lang="en-US" sz="2000" dirty="0"/>
              <a:t> inhibitor 1. Original magnification: 200 × and 400 ×.</a:t>
            </a:r>
            <a:r>
              <a:rPr lang="en-US" dirty="0"/>
              <a:t/>
            </a:r>
            <a:br>
              <a:rPr lang="en-US" dirty="0"/>
            </a:br>
            <a:endParaRPr lang="en-US" dirty="0"/>
          </a:p>
        </p:txBody>
      </p:sp>
      <p:pic>
        <p:nvPicPr>
          <p:cNvPr id="8" name="Content Placehold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41690" y="1429555"/>
            <a:ext cx="6632620" cy="5428445"/>
          </a:xfrm>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0621" y="0"/>
            <a:ext cx="7688686" cy="6858000"/>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Complications</a:t>
            </a:r>
          </a:p>
        </p:txBody>
      </p:sp>
      <p:sp>
        <p:nvSpPr>
          <p:cNvPr id="3" name="Content Placeholder 2"/>
          <p:cNvSpPr>
            <a:spLocks noGrp="1"/>
          </p:cNvSpPr>
          <p:nvPr>
            <p:ph idx="1"/>
          </p:nvPr>
        </p:nvSpPr>
        <p:spPr/>
        <p:txBody>
          <a:bodyPr/>
          <a:lstStyle/>
          <a:p>
            <a:r>
              <a:rPr lang="en-US" dirty="0"/>
              <a:t>As esophageal cancer advances, it can cause complications, such as:</a:t>
            </a:r>
          </a:p>
          <a:p>
            <a:pPr lvl="1"/>
            <a:endParaRPr lang="en-US" b="1" dirty="0" smtClean="0"/>
          </a:p>
          <a:p>
            <a:pPr lvl="1"/>
            <a:r>
              <a:rPr lang="en-US" b="1" dirty="0" smtClean="0"/>
              <a:t>Obstruction </a:t>
            </a:r>
            <a:r>
              <a:rPr lang="en-US" b="1" dirty="0"/>
              <a:t>of the esophagus.</a:t>
            </a:r>
            <a:r>
              <a:rPr lang="en-US" dirty="0"/>
              <a:t> Cancer may make it difficult for food and liquid to pass through esophagus.</a:t>
            </a:r>
          </a:p>
          <a:p>
            <a:pPr lvl="1"/>
            <a:endParaRPr lang="en-US" b="1" dirty="0" smtClean="0"/>
          </a:p>
          <a:p>
            <a:pPr lvl="1"/>
            <a:r>
              <a:rPr lang="en-US" b="1" dirty="0" smtClean="0"/>
              <a:t>Pain</a:t>
            </a:r>
            <a:r>
              <a:rPr lang="en-US" b="1" dirty="0"/>
              <a:t>.</a:t>
            </a:r>
            <a:r>
              <a:rPr lang="en-US" dirty="0"/>
              <a:t> Advanced esophageal cancer can cause pain.</a:t>
            </a:r>
          </a:p>
          <a:p>
            <a:pPr lvl="1"/>
            <a:endParaRPr lang="en-US" b="1" dirty="0" smtClean="0"/>
          </a:p>
          <a:p>
            <a:pPr lvl="1"/>
            <a:r>
              <a:rPr lang="en-US" b="1" dirty="0" smtClean="0"/>
              <a:t>Bleeding </a:t>
            </a:r>
            <a:r>
              <a:rPr lang="en-US" b="1" dirty="0"/>
              <a:t>in the esophagus.</a:t>
            </a:r>
            <a:r>
              <a:rPr lang="en-US" dirty="0"/>
              <a:t> Esophageal cancer can cause bleeding. Though bleeding is usually gradual, it can be sudden and severe at times.</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Prevention</a:t>
            </a:r>
          </a:p>
        </p:txBody>
      </p:sp>
      <p:sp>
        <p:nvSpPr>
          <p:cNvPr id="3" name="Content Placeholder 2"/>
          <p:cNvSpPr>
            <a:spLocks noGrp="1"/>
          </p:cNvSpPr>
          <p:nvPr>
            <p:ph idx="1"/>
          </p:nvPr>
        </p:nvSpPr>
        <p:spPr/>
        <p:txBody>
          <a:bodyPr>
            <a:normAutofit/>
          </a:bodyPr>
          <a:lstStyle/>
          <a:p>
            <a:r>
              <a:rPr lang="en-US" b="1" dirty="0" smtClean="0"/>
              <a:t>Quit </a:t>
            </a:r>
            <a:r>
              <a:rPr lang="en-US" b="1" dirty="0"/>
              <a:t>smoking.</a:t>
            </a:r>
            <a:r>
              <a:rPr lang="en-US" dirty="0"/>
              <a:t> </a:t>
            </a:r>
          </a:p>
          <a:p>
            <a:r>
              <a:rPr lang="en-US" b="1" dirty="0"/>
              <a:t>Drink alcohol in moderation, if at all.</a:t>
            </a:r>
            <a:r>
              <a:rPr lang="en-US" dirty="0"/>
              <a:t> </a:t>
            </a:r>
          </a:p>
          <a:p>
            <a:r>
              <a:rPr lang="en-US" b="1" dirty="0"/>
              <a:t>Eat more fruits and vegetables.</a:t>
            </a:r>
            <a:r>
              <a:rPr lang="en-US" dirty="0"/>
              <a:t> </a:t>
            </a:r>
          </a:p>
          <a:p>
            <a:r>
              <a:rPr lang="en-US" b="1" dirty="0"/>
              <a:t>Maintain a healthy weight.</a:t>
            </a:r>
            <a:r>
              <a:rPr lang="en-US" dirty="0"/>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Diagnosis</a:t>
            </a:r>
          </a:p>
        </p:txBody>
      </p:sp>
      <p:sp>
        <p:nvSpPr>
          <p:cNvPr id="3" name="Content Placeholder 2"/>
          <p:cNvSpPr>
            <a:spLocks noGrp="1"/>
          </p:cNvSpPr>
          <p:nvPr>
            <p:ph idx="1"/>
          </p:nvPr>
        </p:nvSpPr>
        <p:spPr/>
        <p:txBody>
          <a:bodyPr>
            <a:normAutofit fontScale="92500" lnSpcReduction="10000"/>
          </a:bodyPr>
          <a:lstStyle/>
          <a:p>
            <a:r>
              <a:rPr lang="en-US" dirty="0"/>
              <a:t>Tests and procedures used to diagnose esophageal cancer include:</a:t>
            </a:r>
          </a:p>
          <a:p>
            <a:r>
              <a:rPr lang="en-US" b="1" dirty="0"/>
              <a:t>Barium swallow study.</a:t>
            </a:r>
            <a:r>
              <a:rPr lang="en-US" dirty="0"/>
              <a:t> During this study, swallow a liquid that includes barium and then undergo X-rays. The barium coats the inside of esophagus, which then shows any changes to the tissue on the X-ray.</a:t>
            </a:r>
          </a:p>
          <a:p>
            <a:r>
              <a:rPr lang="en-US" b="1" dirty="0"/>
              <a:t>Using a scope to examine esophagus (endoscopy).</a:t>
            </a:r>
            <a:r>
              <a:rPr lang="en-US" dirty="0"/>
              <a:t> During endoscopy,  doctor passes a flexible tube equipped with a video lens (</a:t>
            </a:r>
            <a:r>
              <a:rPr lang="en-US" dirty="0" err="1"/>
              <a:t>videoendoscope</a:t>
            </a:r>
            <a:r>
              <a:rPr lang="en-US" dirty="0"/>
              <a:t>) down throat and into esophagus. Using the endoscope, doctor examines esophagus, looking for cancer or areas of irritation.</a:t>
            </a:r>
          </a:p>
          <a:p>
            <a:r>
              <a:rPr lang="en-US" b="1" dirty="0"/>
              <a:t>Collecting a sample of tissue for testing (biopsy).</a:t>
            </a:r>
            <a:r>
              <a:rPr lang="en-US" dirty="0"/>
              <a:t> Doctor may use a special scope passed down throat into esophagus (endoscope) to collect a sample of suspicious tissue (biopsy). The tissue sample is sent to a laboratory to look for cancer cells.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6068" y="901521"/>
            <a:ext cx="9903853" cy="4971245"/>
          </a:xfr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15165" y="180305"/>
            <a:ext cx="7263685" cy="6001554"/>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25003"/>
            <a:ext cx="10515600" cy="5751960"/>
          </a:xfrm>
        </p:spPr>
        <p:txBody>
          <a:bodyPr>
            <a:normAutofit/>
          </a:bodyPr>
          <a:lstStyle/>
          <a:p>
            <a:r>
              <a:rPr lang="en-US" dirty="0"/>
              <a:t>Surgical pathology includes both the physical exam of the tissue with the naked eye, as well as examining processed tissue under a microscope. </a:t>
            </a:r>
            <a:endParaRPr lang="sr-Cyrl-RS" dirty="0" smtClean="0"/>
          </a:p>
          <a:p>
            <a:endParaRPr lang="sr-Cyrl-RS" dirty="0" smtClean="0"/>
          </a:p>
          <a:p>
            <a:r>
              <a:rPr lang="en-US" dirty="0" smtClean="0"/>
              <a:t>New </a:t>
            </a:r>
            <a:r>
              <a:rPr lang="en-US" dirty="0"/>
              <a:t>techniques of exam of tissue and cell specimens involve molecular diagnostics (DNA/RNA analysis). This involves analyzing DNA and proteins in the blood. </a:t>
            </a:r>
            <a:endParaRPr lang="sr-Cyrl-RS" dirty="0" smtClean="0"/>
          </a:p>
          <a:p>
            <a:endParaRPr lang="sr-Cyrl-RS" dirty="0"/>
          </a:p>
          <a:p>
            <a:r>
              <a:rPr lang="en-US" dirty="0" smtClean="0"/>
              <a:t>Examples </a:t>
            </a:r>
            <a:r>
              <a:rPr lang="en-US" dirty="0"/>
              <a:t>of the uses of the technology include the ability to</a:t>
            </a:r>
            <a:r>
              <a:rPr lang="en-US" dirty="0" smtClean="0"/>
              <a:t>:</a:t>
            </a:r>
            <a:endParaRPr lang="en-US" dirty="0"/>
          </a:p>
          <a:p>
            <a:pPr lvl="1"/>
            <a:r>
              <a:rPr lang="en-US" dirty="0"/>
              <a:t>Distinguish between benign (noncancerous) and malignant (cancerous) white blood cells</a:t>
            </a:r>
          </a:p>
          <a:p>
            <a:pPr lvl="1"/>
            <a:r>
              <a:rPr lang="en-US" dirty="0"/>
              <a:t>Detect early genetic changes that may result in cancer</a:t>
            </a:r>
          </a:p>
          <a:p>
            <a:pPr lvl="1"/>
            <a:r>
              <a:rPr lang="en-US" dirty="0"/>
              <a:t>Identify infectious agents in body tissues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5" name="Rectangle 1"/>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hlinkClick r:id="rId2"/>
              </a:rPr>
              <a:t>  </a:t>
            </a:r>
            <a:r>
              <a:rPr kumimoji="0" lang="en-US" sz="24900" b="0" i="0" u="none" strike="noStrike" cap="none" normalizeH="0" baseline="0" dirty="0" smtClean="0">
                <a:ln>
                  <a:noFill/>
                </a:ln>
                <a:solidFill>
                  <a:schemeClr val="tx1"/>
                </a:solidFill>
                <a:effectLst/>
                <a:latin typeface="Arial" panose="020B0604020202020204" pitchFamily="34" charset="0"/>
              </a:rPr>
              <a:t> </a:t>
            </a:r>
            <a:r>
              <a:rPr kumimoji="0" lang="en-US" sz="1800" b="0" i="0" u="none" strike="noStrike" cap="none" normalizeH="0" baseline="0" dirty="0" smtClean="0">
                <a:ln>
                  <a:noFill/>
                </a:ln>
                <a:solidFill>
                  <a:schemeClr val="tx1"/>
                </a:solidFill>
                <a:effectLst/>
                <a:latin typeface="Arial" panose="020B0604020202020204" pitchFamily="34" charset="0"/>
              </a:rPr>
              <a:t>                                                                                                                                                                                </a:t>
            </a:r>
            <a:r>
              <a:rPr kumimoji="0" lang="en-US" sz="8000" b="0" i="0" u="none" strike="noStrike" cap="none" normalizeH="0" baseline="0" dirty="0" smtClean="0">
                <a:ln>
                  <a:noFill/>
                </a:ln>
                <a:solidFill>
                  <a:schemeClr val="tx1"/>
                </a:solidFill>
                <a:effectLst/>
                <a:latin typeface="Arial" panose="020B0604020202020204" pitchFamily="34" charset="0"/>
                <a:hlinkClick r:id="rId2"/>
              </a:rPr>
              <a:t> </a:t>
            </a:r>
            <a:r>
              <a:rPr kumimoji="0" lang="en-US" sz="1800" b="0" i="0" u="none" strike="noStrike" cap="none" normalizeH="0" baseline="0" dirty="0" smtClean="0">
                <a:ln>
                  <a:noFill/>
                </a:ln>
                <a:solidFill>
                  <a:schemeClr val="tx1"/>
                </a:solidFill>
                <a:effectLst/>
                <a:latin typeface="Arial" panose="020B0604020202020204" pitchFamily="34" charset="0"/>
                <a:hlinkClick r:id="rId2"/>
              </a:rPr>
              <a:t>                                                       </a:t>
            </a: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sz="2200" b="1"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2200" b="1" i="0" u="none" strike="noStrike" cap="none" normalizeH="0" baseline="0" dirty="0" smtClean="0">
                <a:ln>
                  <a:noFill/>
                </a:ln>
                <a:solidFill>
                  <a:schemeClr val="tx1"/>
                </a:solidFill>
                <a:effectLst/>
                <a:latin typeface="Arial" panose="020B0604020202020204" pitchFamily="34" charset="0"/>
                <a:hlinkClick r:id="rId3"/>
              </a:rPr>
              <a:t>Pathologic assessment of endoscopic resection specimens with superficial carcinoma</a:t>
            </a:r>
            <a:endParaRPr kumimoji="0" lang="en-US" sz="2200" b="1"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pic>
        <p:nvPicPr>
          <p:cNvPr id="1026" name="Picture 2" descr="Pathologic assessment of endoscopic resection specimens with superficial  carcinoma of the esophagus: current practice and practical issues -  Marginean - 2020 - Annals of the New York Academy of Sciences - Wiley  Online Library">
            <a:hlinkClick r:id="rId2"/>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908299"/>
            <a:ext cx="9144000" cy="32595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
          </p:nvPr>
        </p:nvSpPr>
        <p:spPr/>
        <p:txBody>
          <a:bodyPr/>
          <a:lstStyle/>
          <a:p>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Determining the extent of the cancer</a:t>
            </a:r>
          </a:p>
        </p:txBody>
      </p:sp>
      <p:sp>
        <p:nvSpPr>
          <p:cNvPr id="3" name="Content Placeholder 2"/>
          <p:cNvSpPr>
            <a:spLocks noGrp="1"/>
          </p:cNvSpPr>
          <p:nvPr>
            <p:ph idx="1"/>
          </p:nvPr>
        </p:nvSpPr>
        <p:spPr/>
        <p:txBody>
          <a:bodyPr>
            <a:normAutofit fontScale="80000" lnSpcReduction="20000"/>
          </a:bodyPr>
          <a:lstStyle/>
          <a:p>
            <a:r>
              <a:rPr lang="en-US" dirty="0"/>
              <a:t>Once a diagnosis of esophageal cancer is confirmed, doctor may recommend additional tests to determine whether cancer has spread to lymph nodes or to other areas of body.</a:t>
            </a:r>
          </a:p>
          <a:p>
            <a:r>
              <a:rPr lang="en-US" dirty="0"/>
              <a:t>Tests may include:</a:t>
            </a:r>
          </a:p>
          <a:p>
            <a:r>
              <a:rPr lang="en-US" dirty="0"/>
              <a:t>Bronchoscopy</a:t>
            </a:r>
          </a:p>
          <a:p>
            <a:r>
              <a:rPr lang="en-US" dirty="0"/>
              <a:t>Endoscopic ultrasound (EUS)</a:t>
            </a:r>
          </a:p>
          <a:p>
            <a:r>
              <a:rPr lang="en-US" dirty="0"/>
              <a:t>Computerized tomography (CT)</a:t>
            </a:r>
          </a:p>
          <a:p>
            <a:r>
              <a:rPr lang="en-US" dirty="0"/>
              <a:t>Positron emission tomography (PET)</a:t>
            </a:r>
          </a:p>
          <a:p>
            <a:r>
              <a:rPr lang="en-US" dirty="0"/>
              <a:t>Doctor uses the information from these procedures to assign a stage to cancer. The stages of esophageal cancer are indicated by Roman numerals that range from 0 to IV, with the lowest stages indicating that the cancer is small and affects only the superficial layers of esophagus. By stage IV, the cancer is considered advanced and has spread to other areas of the body.</a:t>
            </a:r>
          </a:p>
          <a:p>
            <a:r>
              <a:rPr lang="en-US" dirty="0"/>
              <a:t>The cancer staging system continues to evolve and is becoming more complex as doctors improve cancer diagnosis and treatment.</a:t>
            </a:r>
          </a:p>
          <a:p>
            <a:pPr marL="0" indent="0">
              <a:buNone/>
            </a:pP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1723" y="674451"/>
            <a:ext cx="10928554" cy="5212080"/>
          </a:xfrm>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97735" y="141668"/>
            <a:ext cx="9890975" cy="6503831"/>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5033"/>
          </a:xfrm>
        </p:spPr>
        <p:txBody>
          <a:bodyPr>
            <a:normAutofit fontScale="90000"/>
          </a:bodyPr>
          <a:lstStyle/>
          <a:p>
            <a:r>
              <a:rPr lang="en-US" b="1" dirty="0"/>
              <a:t>Surgery</a:t>
            </a:r>
          </a:p>
        </p:txBody>
      </p:sp>
      <p:sp>
        <p:nvSpPr>
          <p:cNvPr id="3" name="Content Placeholder 2"/>
          <p:cNvSpPr>
            <a:spLocks noGrp="1"/>
          </p:cNvSpPr>
          <p:nvPr>
            <p:ph idx="1"/>
          </p:nvPr>
        </p:nvSpPr>
        <p:spPr>
          <a:xfrm>
            <a:off x="838200" y="1491175"/>
            <a:ext cx="10515600" cy="5154324"/>
          </a:xfrm>
        </p:spPr>
        <p:txBody>
          <a:bodyPr>
            <a:normAutofit/>
          </a:bodyPr>
          <a:lstStyle/>
          <a:p>
            <a:r>
              <a:rPr lang="en-US" sz="2400" dirty="0" smtClean="0"/>
              <a:t>Operations </a:t>
            </a:r>
            <a:r>
              <a:rPr lang="en-US" sz="2400" dirty="0"/>
              <a:t>used to treat esophageal cancer include:</a:t>
            </a:r>
          </a:p>
          <a:p>
            <a:endParaRPr lang="en-US" sz="2400" b="1" dirty="0" smtClean="0"/>
          </a:p>
          <a:p>
            <a:r>
              <a:rPr lang="en-US" sz="2400" b="1" dirty="0" smtClean="0"/>
              <a:t>Surgery </a:t>
            </a:r>
            <a:r>
              <a:rPr lang="en-US" sz="2400" b="1" dirty="0"/>
              <a:t>to remove very small tumors.</a:t>
            </a:r>
            <a:r>
              <a:rPr lang="en-US" sz="2400" dirty="0"/>
              <a:t> If </a:t>
            </a:r>
            <a:r>
              <a:rPr lang="en-US" sz="2400" dirty="0" smtClean="0"/>
              <a:t>cancer </a:t>
            </a:r>
            <a:r>
              <a:rPr lang="en-US" sz="2400" dirty="0"/>
              <a:t>is very small, confined to the superficial layers of esophagus and hasn't spread, </a:t>
            </a:r>
            <a:r>
              <a:rPr lang="en-US" sz="2400" dirty="0" smtClean="0"/>
              <a:t>surgeon </a:t>
            </a:r>
            <a:r>
              <a:rPr lang="en-US" sz="2400" dirty="0"/>
              <a:t>may recommend removing the cancer and margin of healthy tissue that surrounds it. Surgery can be done using an endoscope passed down </a:t>
            </a:r>
            <a:r>
              <a:rPr lang="en-US" sz="2400" dirty="0" smtClean="0"/>
              <a:t>the </a:t>
            </a:r>
            <a:r>
              <a:rPr lang="en-US" sz="2400" dirty="0"/>
              <a:t>throat and into </a:t>
            </a:r>
            <a:r>
              <a:rPr lang="en-US" sz="2400" dirty="0" smtClean="0"/>
              <a:t>esophagus</a:t>
            </a:r>
            <a:r>
              <a:rPr lang="en-US" sz="2400" dirty="0"/>
              <a:t>.</a:t>
            </a:r>
          </a:p>
          <a:p>
            <a:endParaRPr lang="en-US" sz="2400" b="1" dirty="0" smtClean="0"/>
          </a:p>
          <a:p>
            <a:r>
              <a:rPr lang="en-US" sz="2400" b="1" dirty="0" smtClean="0"/>
              <a:t>Surgery </a:t>
            </a:r>
            <a:r>
              <a:rPr lang="en-US" sz="2400" b="1" dirty="0"/>
              <a:t>to remove a portion of the esophagus (</a:t>
            </a:r>
            <a:r>
              <a:rPr lang="en-US" sz="2400" b="1" dirty="0" err="1"/>
              <a:t>esophagectomy</a:t>
            </a:r>
            <a:r>
              <a:rPr lang="en-US" sz="2400" b="1" dirty="0"/>
              <a:t>).</a:t>
            </a:r>
            <a:r>
              <a:rPr lang="en-US" sz="2400" dirty="0"/>
              <a:t> During </a:t>
            </a:r>
            <a:r>
              <a:rPr lang="en-US" sz="2400" dirty="0" err="1"/>
              <a:t>esophagectomy</a:t>
            </a:r>
            <a:r>
              <a:rPr lang="en-US" sz="2400" dirty="0"/>
              <a:t>, the surgeon removes the portion of </a:t>
            </a:r>
            <a:r>
              <a:rPr lang="en-US" sz="2400" dirty="0" smtClean="0"/>
              <a:t>esophagus </a:t>
            </a:r>
            <a:r>
              <a:rPr lang="en-US" sz="2400" dirty="0"/>
              <a:t>that contains the cancer, along with a portion of the upper part of </a:t>
            </a:r>
            <a:r>
              <a:rPr lang="en-US" sz="2400" dirty="0" smtClean="0"/>
              <a:t>stomach</a:t>
            </a:r>
            <a:r>
              <a:rPr lang="en-US" sz="2400" dirty="0"/>
              <a:t>, and nearby lymph nodes. </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75033"/>
          </a:xfrm>
        </p:spPr>
        <p:txBody>
          <a:bodyPr>
            <a:normAutofit fontScale="90000"/>
          </a:bodyPr>
          <a:lstStyle/>
          <a:p>
            <a:r>
              <a:rPr lang="en-US" b="1" dirty="0"/>
              <a:t>Surgery</a:t>
            </a:r>
          </a:p>
        </p:txBody>
      </p:sp>
      <p:sp>
        <p:nvSpPr>
          <p:cNvPr id="3" name="Content Placeholder 2"/>
          <p:cNvSpPr>
            <a:spLocks noGrp="1"/>
          </p:cNvSpPr>
          <p:nvPr>
            <p:ph idx="1"/>
          </p:nvPr>
        </p:nvSpPr>
        <p:spPr>
          <a:xfrm>
            <a:off x="838200" y="1404394"/>
            <a:ext cx="10515600" cy="5705341"/>
          </a:xfrm>
        </p:spPr>
        <p:txBody>
          <a:bodyPr>
            <a:normAutofit/>
          </a:bodyPr>
          <a:lstStyle/>
          <a:p>
            <a:r>
              <a:rPr lang="en-US" sz="2400" b="1" dirty="0" smtClean="0"/>
              <a:t>Surgery </a:t>
            </a:r>
            <a:r>
              <a:rPr lang="en-US" sz="2400" b="1" dirty="0"/>
              <a:t>to remove part of </a:t>
            </a:r>
            <a:r>
              <a:rPr lang="en-US" sz="2400" b="1" dirty="0" smtClean="0"/>
              <a:t>esophagus </a:t>
            </a:r>
            <a:r>
              <a:rPr lang="en-US" sz="2400" b="1" dirty="0"/>
              <a:t>and the upper portion of </a:t>
            </a:r>
            <a:r>
              <a:rPr lang="en-US" sz="2400" b="1" dirty="0" smtClean="0"/>
              <a:t>stomach </a:t>
            </a:r>
            <a:r>
              <a:rPr lang="en-US" sz="2400" b="1" dirty="0"/>
              <a:t>(</a:t>
            </a:r>
            <a:r>
              <a:rPr lang="en-US" sz="2400" b="1" dirty="0" err="1"/>
              <a:t>esophagogastrectomy</a:t>
            </a:r>
            <a:r>
              <a:rPr lang="en-US" sz="2400" b="1" dirty="0"/>
              <a:t>).</a:t>
            </a:r>
            <a:r>
              <a:rPr lang="en-US" sz="2400" dirty="0"/>
              <a:t> During </a:t>
            </a:r>
            <a:r>
              <a:rPr lang="en-US" sz="2400" dirty="0" err="1"/>
              <a:t>esophagogastrectomy</a:t>
            </a:r>
            <a:r>
              <a:rPr lang="en-US" sz="2400" dirty="0"/>
              <a:t>, the surgeon removes part of </a:t>
            </a:r>
            <a:r>
              <a:rPr lang="en-US" sz="2400" dirty="0" smtClean="0"/>
              <a:t>esophagus</a:t>
            </a:r>
            <a:r>
              <a:rPr lang="en-US" sz="2400" dirty="0"/>
              <a:t>, nearby lymph nodes and a larger part of </a:t>
            </a:r>
            <a:r>
              <a:rPr lang="en-US" sz="2400" dirty="0" smtClean="0"/>
              <a:t>stomach</a:t>
            </a:r>
            <a:r>
              <a:rPr lang="en-US" sz="2400" dirty="0"/>
              <a:t>. The remainder of </a:t>
            </a:r>
            <a:r>
              <a:rPr lang="en-US" sz="2400" dirty="0" smtClean="0"/>
              <a:t>stomach </a:t>
            </a:r>
            <a:r>
              <a:rPr lang="en-US" sz="2400" dirty="0"/>
              <a:t>is then pulled up and reattached to </a:t>
            </a:r>
            <a:r>
              <a:rPr lang="en-US" sz="2400" dirty="0" smtClean="0"/>
              <a:t>esophagus</a:t>
            </a:r>
            <a:r>
              <a:rPr lang="en-US" sz="2400" dirty="0"/>
              <a:t>. If necessary, part </a:t>
            </a:r>
            <a:r>
              <a:rPr lang="en-US" sz="2400" dirty="0" smtClean="0"/>
              <a:t>of </a:t>
            </a:r>
            <a:r>
              <a:rPr lang="en-US" sz="2400" dirty="0"/>
              <a:t>colon is used to help join the two.</a:t>
            </a:r>
          </a:p>
          <a:p>
            <a:endParaRPr lang="en-US" sz="2400" dirty="0" smtClean="0"/>
          </a:p>
          <a:p>
            <a:r>
              <a:rPr lang="en-US" sz="2400" dirty="0" smtClean="0"/>
              <a:t>Esophageal </a:t>
            </a:r>
            <a:r>
              <a:rPr lang="en-US" sz="2400" dirty="0"/>
              <a:t>cancer surgery carries a risk of serious complications, such as infection, bleeding and leakage from the area where the remaining esophagus is reattached to the stomach.</a:t>
            </a:r>
          </a:p>
          <a:p>
            <a:endParaRPr lang="en-US" sz="2400" dirty="0" smtClean="0"/>
          </a:p>
          <a:p>
            <a:r>
              <a:rPr lang="en-US" sz="2400" dirty="0" smtClean="0"/>
              <a:t>Surgery </a:t>
            </a:r>
            <a:r>
              <a:rPr lang="en-US" sz="2400" dirty="0"/>
              <a:t>to remove </a:t>
            </a:r>
            <a:r>
              <a:rPr lang="en-US" sz="2400" dirty="0" smtClean="0"/>
              <a:t>esophagus </a:t>
            </a:r>
            <a:r>
              <a:rPr lang="en-US" sz="2400" dirty="0"/>
              <a:t>can be performed as an open procedure using large incisions or with special surgical tools inserted through several small incisions in skin (</a:t>
            </a:r>
            <a:r>
              <a:rPr lang="en-US" sz="2400" dirty="0" err="1"/>
              <a:t>laparoscopically</a:t>
            </a:r>
            <a:r>
              <a:rPr lang="en-US" sz="2400" dirty="0"/>
              <a:t>). </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TNM staging system </a:t>
            </a:r>
            <a:br>
              <a:rPr lang="en-US" b="1" dirty="0"/>
            </a:br>
            <a:endParaRPr lang="en-US" b="1" dirty="0"/>
          </a:p>
        </p:txBody>
      </p:sp>
      <p:sp>
        <p:nvSpPr>
          <p:cNvPr id="3" name="Content Placeholder 2"/>
          <p:cNvSpPr>
            <a:spLocks noGrp="1"/>
          </p:cNvSpPr>
          <p:nvPr>
            <p:ph idx="1"/>
          </p:nvPr>
        </p:nvSpPr>
        <p:spPr/>
        <p:txBody>
          <a:bodyPr>
            <a:normAutofit fontScale="62500" lnSpcReduction="20000"/>
          </a:bodyPr>
          <a:lstStyle/>
          <a:p>
            <a:r>
              <a:rPr lang="en-US" dirty="0" smtClean="0"/>
              <a:t>One </a:t>
            </a:r>
            <a:r>
              <a:rPr lang="en-US" dirty="0"/>
              <a:t>tool that doctors use to describe the stage is the TNM system. Doctors use the results from diagnostic tests and scans to answer these questions: </a:t>
            </a:r>
            <a:r>
              <a:rPr lang="en-US" b="1" dirty="0"/>
              <a:t/>
            </a:r>
            <a:br>
              <a:rPr lang="en-US" b="1" dirty="0"/>
            </a:br>
            <a:endParaRPr lang="en-US" dirty="0"/>
          </a:p>
          <a:p>
            <a:r>
              <a:rPr lang="en-US" b="1" dirty="0"/>
              <a:t>Tumor (T)</a:t>
            </a:r>
            <a:r>
              <a:rPr lang="en-US" dirty="0"/>
              <a:t>: How deeply has the primary tumor grown into the wall of the esophagus and the surrounding tissue?</a:t>
            </a:r>
          </a:p>
          <a:p>
            <a:r>
              <a:rPr lang="en-US" b="1" dirty="0"/>
              <a:t>Node (N)</a:t>
            </a:r>
            <a:r>
              <a:rPr lang="en-US" dirty="0"/>
              <a:t>: Has the tumor spread to the lymph nodes? If so, where and how many?</a:t>
            </a:r>
          </a:p>
          <a:p>
            <a:r>
              <a:rPr lang="en-US" b="1" dirty="0"/>
              <a:t>Metastasis (M)</a:t>
            </a:r>
            <a:r>
              <a:rPr lang="en-US" dirty="0"/>
              <a:t>: Has the cancer spread to other parts of the body? If so, where and how much?</a:t>
            </a:r>
            <a:r>
              <a:rPr lang="en-US" b="1" dirty="0"/>
              <a:t> </a:t>
            </a:r>
            <a:br>
              <a:rPr lang="en-US" b="1" dirty="0"/>
            </a:br>
            <a:endParaRPr lang="en-US" dirty="0"/>
          </a:p>
          <a:p>
            <a:r>
              <a:rPr lang="en-US" dirty="0"/>
              <a:t>The results are combined to determine the stage of cancer for each person. There are 5 stages: stage 0 (zero) and stages I through IV (1 through 4). The stage provides a common way of describing the cancer, so doctors can work together to plan the best treatments.</a:t>
            </a:r>
          </a:p>
          <a:p>
            <a:r>
              <a:rPr lang="en-US" dirty="0"/>
              <a:t>Doctors also describe this type of cancer by its grade (G). The grade describes how much cancer cells look like healthy cells when viewed under a microscope. The doctor compares the cancerous tissue with healthy tissue. Healthy tissue usually contains many different types of cells grouped together. If the cancer looks similar to healthy tissue and contains different cell groupings, it is called “differentiated.” If the cancerous tissue looks very different from healthy tissue, it is called “poorly differentiated.”</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337961" cy="6858000"/>
          </a:xfrm>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4547"/>
            <a:ext cx="10515600" cy="540912"/>
          </a:xfrm>
        </p:spPr>
        <p:txBody>
          <a:bodyPr>
            <a:normAutofit fontScale="90000"/>
          </a:bodyPr>
          <a:lstStyle/>
          <a:p>
            <a:r>
              <a:rPr lang="en-US" sz="3600" b="1" dirty="0"/>
              <a:t>Staging of squamous cell carcinoma of the esophagus </a:t>
            </a:r>
          </a:p>
        </p:txBody>
      </p:sp>
      <p:sp>
        <p:nvSpPr>
          <p:cNvPr id="3" name="Content Placeholder 2"/>
          <p:cNvSpPr>
            <a:spLocks noGrp="1"/>
          </p:cNvSpPr>
          <p:nvPr>
            <p:ph sz="half" idx="1"/>
          </p:nvPr>
        </p:nvSpPr>
        <p:spPr>
          <a:xfrm>
            <a:off x="838200" y="811370"/>
            <a:ext cx="5181600" cy="5911402"/>
          </a:xfrm>
        </p:spPr>
        <p:txBody>
          <a:bodyPr>
            <a:normAutofit fontScale="55000" lnSpcReduction="20000"/>
          </a:bodyPr>
          <a:lstStyle/>
          <a:p>
            <a:r>
              <a:rPr lang="en-US" b="1" dirty="0"/>
              <a:t>Stage 0</a:t>
            </a:r>
            <a:r>
              <a:rPr lang="en-US" dirty="0"/>
              <a:t>: The cancer is found in only the top lining of the esophagus.</a:t>
            </a:r>
            <a:r>
              <a:rPr lang="en-US" b="1" dirty="0"/>
              <a:t> </a:t>
            </a:r>
            <a:br>
              <a:rPr lang="en-US" b="1" dirty="0"/>
            </a:br>
            <a:r>
              <a:rPr lang="en-US" b="1" dirty="0"/>
              <a:t/>
            </a:r>
            <a:br>
              <a:rPr lang="en-US" b="1" dirty="0"/>
            </a:br>
            <a:r>
              <a:rPr lang="en-US" b="1" dirty="0"/>
              <a:t>Stage IA:</a:t>
            </a:r>
            <a:r>
              <a:rPr lang="en-US" dirty="0"/>
              <a:t> The cancer is in only the top layers of the esophagus.</a:t>
            </a:r>
          </a:p>
          <a:p>
            <a:r>
              <a:rPr lang="en-US" b="1" dirty="0"/>
              <a:t>Stage IB:</a:t>
            </a:r>
            <a:r>
              <a:rPr lang="en-US" dirty="0"/>
              <a:t> The cancer meets either of these conditions:</a:t>
            </a:r>
          </a:p>
          <a:p>
            <a:r>
              <a:rPr lang="en-US" dirty="0"/>
              <a:t>The cancer is in the top layers of the esophagus, but the tumor cells are less differentiated.</a:t>
            </a:r>
          </a:p>
          <a:p>
            <a:r>
              <a:rPr lang="en-US" dirty="0"/>
              <a:t>The tumor is in the third layer of the esophagus, but it has not spread to the lymph nodes or other parts of the body.</a:t>
            </a:r>
          </a:p>
          <a:p>
            <a:r>
              <a:rPr lang="en-US" b="1" dirty="0"/>
              <a:t>Stage IIA: </a:t>
            </a:r>
            <a:r>
              <a:rPr lang="en-US" dirty="0"/>
              <a:t>Meets any of these conditions:</a:t>
            </a:r>
          </a:p>
          <a:p>
            <a:r>
              <a:rPr lang="en-US" dirty="0"/>
              <a:t>The tumor is in the third layer of the esophagus. Cancer cells have spread into but not through the muscle wall of the esophagus.</a:t>
            </a:r>
          </a:p>
          <a:p>
            <a:r>
              <a:rPr lang="en-US" dirty="0"/>
              <a:t>The tumor is in the outer layer of the upper or middle part of the esophagus.</a:t>
            </a:r>
          </a:p>
          <a:p>
            <a:r>
              <a:rPr lang="en-US" dirty="0"/>
              <a:t>The tumor is in the outer layer of the lower part of the esophagus.</a:t>
            </a:r>
          </a:p>
          <a:p>
            <a:r>
              <a:rPr lang="en-US" b="1" dirty="0"/>
              <a:t>Stage IIB:</a:t>
            </a:r>
            <a:r>
              <a:rPr lang="en-US" dirty="0"/>
              <a:t> Meets of these conditions:</a:t>
            </a:r>
          </a:p>
          <a:p>
            <a:r>
              <a:rPr lang="en-US" dirty="0"/>
              <a:t>The tumor is in the outer layer of the upper or middle part of the esophagus. The tumor cells are less differentiated.</a:t>
            </a:r>
          </a:p>
          <a:p>
            <a:r>
              <a:rPr lang="en-US" dirty="0"/>
              <a:t>The tumor is in the outer layer of any part of the esophagus.</a:t>
            </a:r>
          </a:p>
          <a:p>
            <a:r>
              <a:rPr lang="en-US" dirty="0"/>
              <a:t>The tumor is in any part of the esophagus, and cancer cells have spread into the lining of the esophagus and underneath layers. Cancer may have also spread to 1 or 2 lymph nodes near the tumor</a:t>
            </a:r>
            <a:r>
              <a:rPr lang="en-US" dirty="0" smtClean="0"/>
              <a:t>.</a:t>
            </a:r>
            <a:endParaRPr lang="en-US" dirty="0"/>
          </a:p>
        </p:txBody>
      </p:sp>
      <p:sp>
        <p:nvSpPr>
          <p:cNvPr id="4" name="Content Placeholder 3"/>
          <p:cNvSpPr>
            <a:spLocks noGrp="1"/>
          </p:cNvSpPr>
          <p:nvPr>
            <p:ph sz="half" idx="2"/>
          </p:nvPr>
        </p:nvSpPr>
        <p:spPr>
          <a:xfrm>
            <a:off x="6172200" y="811370"/>
            <a:ext cx="5181600" cy="5911401"/>
          </a:xfrm>
        </p:spPr>
        <p:txBody>
          <a:bodyPr>
            <a:normAutofit fontScale="55000" lnSpcReduction="20000"/>
          </a:bodyPr>
          <a:lstStyle/>
          <a:p>
            <a:r>
              <a:rPr lang="en-US" b="1" dirty="0"/>
              <a:t>Stage IIIA:</a:t>
            </a:r>
            <a:r>
              <a:rPr lang="en-US" dirty="0"/>
              <a:t> Meets any of these conditions:</a:t>
            </a:r>
          </a:p>
          <a:p>
            <a:r>
              <a:rPr lang="en-US" dirty="0"/>
              <a:t>The tumor is in any part of the esophagus, and cancer cells have spread into the lining of the esophagus and underneath layers. Cancer cells have also spread to 3 to 6 lymph nodes near the tumor.</a:t>
            </a:r>
          </a:p>
          <a:p>
            <a:r>
              <a:rPr lang="en-US" dirty="0"/>
              <a:t>The tumor is in any in any part of the esophagus and has grown into the third layer of the esophagus. Cancer cells have spread to 1 or 2 lymph nodes.</a:t>
            </a:r>
          </a:p>
          <a:p>
            <a:r>
              <a:rPr lang="en-US" dirty="0"/>
              <a:t>Cancer has spread beyond the esophagus to nearby tissue but not to lymph nodes or other areas of the body.</a:t>
            </a:r>
          </a:p>
          <a:p>
            <a:r>
              <a:rPr lang="en-US" b="1" dirty="0"/>
              <a:t>Stage IIIB:</a:t>
            </a:r>
            <a:r>
              <a:rPr lang="en-US" dirty="0"/>
              <a:t> Meets any of these conditions:</a:t>
            </a:r>
          </a:p>
          <a:p>
            <a:r>
              <a:rPr lang="en-US" dirty="0"/>
              <a:t>The tumor is in any part of the esophagus and has grown into the third layer of the esophagus. It has also spread to 3 to 6 lymph nodes.</a:t>
            </a:r>
          </a:p>
          <a:p>
            <a:r>
              <a:rPr lang="en-US" dirty="0"/>
              <a:t>The tumor is in any part of the esophagus, has grown into the outer layer of the esophagus and to either 1 to 2 or 3 to 6 lymph nodes.</a:t>
            </a:r>
          </a:p>
          <a:p>
            <a:r>
              <a:rPr lang="en-US" dirty="0"/>
              <a:t>The tumor is in any part of the esophagus and has spread to structures surrounding the esophagus. It has either spread to no lymph nodes or only 1 or 2 lymph nodes.</a:t>
            </a:r>
          </a:p>
          <a:p>
            <a:r>
              <a:rPr lang="en-US" b="1" dirty="0"/>
              <a:t>Stage IVA</a:t>
            </a:r>
            <a:r>
              <a:rPr lang="en-US" dirty="0"/>
              <a:t>: Meets either of these conditions:</a:t>
            </a:r>
          </a:p>
          <a:p>
            <a:r>
              <a:rPr lang="en-US" dirty="0"/>
              <a:t>The tumor is in any part of the esophagus and has spread to nearby structures. It may also have spread to up to 3 to 6 lymph nodes.</a:t>
            </a:r>
          </a:p>
          <a:p>
            <a:r>
              <a:rPr lang="en-US" dirty="0"/>
              <a:t>The cancer has spread to 7 or more regional lymph nodes.</a:t>
            </a:r>
          </a:p>
          <a:p>
            <a:r>
              <a:rPr lang="en-US" b="1" dirty="0"/>
              <a:t>Stage IVB: </a:t>
            </a:r>
            <a:r>
              <a:rPr lang="en-US" dirty="0"/>
              <a:t>The cancer has spread to other parts of the body.</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003110" cy="68580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the purpose of a biopsy?</a:t>
            </a:r>
          </a:p>
        </p:txBody>
      </p:sp>
      <p:sp>
        <p:nvSpPr>
          <p:cNvPr id="3" name="Content Placeholder 2"/>
          <p:cNvSpPr>
            <a:spLocks noGrp="1"/>
          </p:cNvSpPr>
          <p:nvPr>
            <p:ph idx="1"/>
          </p:nvPr>
        </p:nvSpPr>
        <p:spPr/>
        <p:txBody>
          <a:bodyPr/>
          <a:lstStyle/>
          <a:p>
            <a:r>
              <a:rPr lang="en-US" dirty="0" smtClean="0"/>
              <a:t>For </a:t>
            </a:r>
            <a:r>
              <a:rPr lang="en-US" dirty="0"/>
              <a:t>many health problems, a diagnosis is made by removing a piece of tissue for study in the pathology lab. The piece of tissue may be called the sample or specimen. The biopsy report describes what the pathologist finds out about the specimen.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510638"/>
          </a:xfrm>
        </p:spPr>
        <p:txBody>
          <a:bodyPr>
            <a:normAutofit fontScale="90000"/>
          </a:bodyPr>
          <a:lstStyle/>
          <a:p>
            <a:r>
              <a:rPr lang="en-US" b="1" dirty="0"/>
              <a:t>Staging of adenocarcinoma of the esophagus </a:t>
            </a:r>
          </a:p>
        </p:txBody>
      </p:sp>
      <p:sp>
        <p:nvSpPr>
          <p:cNvPr id="3" name="Content Placeholder 2"/>
          <p:cNvSpPr>
            <a:spLocks noGrp="1"/>
          </p:cNvSpPr>
          <p:nvPr>
            <p:ph sz="half" idx="1"/>
          </p:nvPr>
        </p:nvSpPr>
        <p:spPr>
          <a:xfrm>
            <a:off x="838200" y="1184856"/>
            <a:ext cx="5181600" cy="5550795"/>
          </a:xfrm>
        </p:spPr>
        <p:txBody>
          <a:bodyPr>
            <a:normAutofit fontScale="55000" lnSpcReduction="20000"/>
          </a:bodyPr>
          <a:lstStyle/>
          <a:p>
            <a:r>
              <a:rPr lang="en-US" b="1" dirty="0"/>
              <a:t>Stage 0</a:t>
            </a:r>
            <a:r>
              <a:rPr lang="en-US" dirty="0"/>
              <a:t>: The cancer is found in only the top lining of the esophagus.</a:t>
            </a:r>
            <a:r>
              <a:rPr lang="en-US" b="1" dirty="0"/>
              <a:t> </a:t>
            </a:r>
            <a:br>
              <a:rPr lang="en-US" b="1" dirty="0"/>
            </a:br>
            <a:r>
              <a:rPr lang="en-US" b="1" dirty="0"/>
              <a:t/>
            </a:r>
            <a:br>
              <a:rPr lang="en-US" b="1" dirty="0"/>
            </a:br>
            <a:r>
              <a:rPr lang="en-US" b="1" dirty="0"/>
              <a:t>Stage IA:</a:t>
            </a:r>
            <a:r>
              <a:rPr lang="en-US" dirty="0"/>
              <a:t> Cancer cells have spread into the lining of the esophagus and the layers underneath.</a:t>
            </a:r>
          </a:p>
          <a:p>
            <a:r>
              <a:rPr lang="en-US" b="1" dirty="0"/>
              <a:t>Stage IB:</a:t>
            </a:r>
            <a:r>
              <a:rPr lang="en-US" dirty="0"/>
              <a:t> The cancer meets either of these conditions.</a:t>
            </a:r>
          </a:p>
          <a:p>
            <a:r>
              <a:rPr lang="en-US" dirty="0"/>
              <a:t>The cancer has spread to the layers underneath the lining of the esophagus. The tumor cells are moderately differentiated.</a:t>
            </a:r>
          </a:p>
          <a:p>
            <a:r>
              <a:rPr lang="en-US" dirty="0"/>
              <a:t>The cancer has grown into a layer of the esophagus called the </a:t>
            </a:r>
            <a:r>
              <a:rPr lang="en-US" dirty="0" err="1"/>
              <a:t>submucosa</a:t>
            </a:r>
            <a:r>
              <a:rPr lang="en-US" dirty="0"/>
              <a:t>.</a:t>
            </a:r>
          </a:p>
          <a:p>
            <a:r>
              <a:rPr lang="en-US" b="1" dirty="0"/>
              <a:t>Stage IC: </a:t>
            </a:r>
            <a:r>
              <a:rPr lang="en-US" dirty="0"/>
              <a:t>The cancer meets either of these conditions.</a:t>
            </a:r>
          </a:p>
          <a:p>
            <a:r>
              <a:rPr lang="en-US" dirty="0"/>
              <a:t>The cancer has grown into the layers underneath the lining of the esophagus or the </a:t>
            </a:r>
            <a:r>
              <a:rPr lang="en-US" dirty="0" err="1"/>
              <a:t>submucosa</a:t>
            </a:r>
            <a:r>
              <a:rPr lang="en-US" dirty="0"/>
              <a:t>. The cancer cells are poorly differentiated.</a:t>
            </a:r>
          </a:p>
          <a:p>
            <a:r>
              <a:rPr lang="en-US" dirty="0"/>
              <a:t>The cancer has grown into the third layer of the esophagus. The cancer cells are well or moderately differentiated.</a:t>
            </a:r>
          </a:p>
          <a:p>
            <a:r>
              <a:rPr lang="en-US" b="1" dirty="0"/>
              <a:t>Stage IIA: </a:t>
            </a:r>
            <a:r>
              <a:rPr lang="en-US" dirty="0"/>
              <a:t>Cancer is in the third layer of the esophagus. The grade cannot be evaluated or the cells are poorly differentiated.</a:t>
            </a:r>
          </a:p>
          <a:p>
            <a:r>
              <a:rPr lang="en-US" b="1" dirty="0"/>
              <a:t>Stage IIB:</a:t>
            </a:r>
            <a:r>
              <a:rPr lang="en-US" dirty="0"/>
              <a:t> Either of these conditions:</a:t>
            </a:r>
          </a:p>
          <a:p>
            <a:r>
              <a:rPr lang="en-US" dirty="0"/>
              <a:t>Cancer is in the outer layer of the esophagus.</a:t>
            </a:r>
          </a:p>
          <a:p>
            <a:r>
              <a:rPr lang="en-US" dirty="0"/>
              <a:t>Cancer is in an inner layer of the esophagus and has spread to 1 or 2 lymph nodes.</a:t>
            </a:r>
          </a:p>
          <a:p>
            <a:endParaRPr lang="en-US" dirty="0"/>
          </a:p>
        </p:txBody>
      </p:sp>
      <p:sp>
        <p:nvSpPr>
          <p:cNvPr id="4" name="Content Placeholder 3"/>
          <p:cNvSpPr>
            <a:spLocks noGrp="1"/>
          </p:cNvSpPr>
          <p:nvPr>
            <p:ph sz="half" idx="2"/>
          </p:nvPr>
        </p:nvSpPr>
        <p:spPr>
          <a:xfrm>
            <a:off x="6019800" y="1184855"/>
            <a:ext cx="5181600" cy="5460643"/>
          </a:xfrm>
        </p:spPr>
        <p:txBody>
          <a:bodyPr>
            <a:normAutofit fontScale="55000" lnSpcReduction="20000"/>
          </a:bodyPr>
          <a:lstStyle/>
          <a:p>
            <a:r>
              <a:rPr lang="en-US" b="1" dirty="0"/>
              <a:t>Stage IIIA:</a:t>
            </a:r>
            <a:r>
              <a:rPr lang="en-US" dirty="0"/>
              <a:t> Either of these conditions:</a:t>
            </a:r>
          </a:p>
          <a:p>
            <a:r>
              <a:rPr lang="en-US" dirty="0"/>
              <a:t>Cancer is in the inner layers of the esophagus and has spread to 3 to 6 lymph nodes near the tumor.</a:t>
            </a:r>
          </a:p>
          <a:p>
            <a:r>
              <a:rPr lang="en-US" dirty="0"/>
              <a:t>Cancer is in the third layer of the esophagus and has spread to 1 or 2 lymph nodes.</a:t>
            </a:r>
          </a:p>
          <a:p>
            <a:r>
              <a:rPr lang="en-US" b="1" dirty="0"/>
              <a:t>Stage IIIB:</a:t>
            </a:r>
            <a:r>
              <a:rPr lang="en-US" dirty="0"/>
              <a:t> Any of these conditions:</a:t>
            </a:r>
          </a:p>
          <a:p>
            <a:r>
              <a:rPr lang="en-US" dirty="0"/>
              <a:t>Cancer is in the third layer of the esophagus and in 3 to 6 lymph nodes.</a:t>
            </a:r>
          </a:p>
          <a:p>
            <a:r>
              <a:rPr lang="en-US" dirty="0"/>
              <a:t>Cancer is in the outer layer of the esophagus and has spread to 1 to 2 or 3 to 6 lymph nodes.</a:t>
            </a:r>
          </a:p>
          <a:p>
            <a:r>
              <a:rPr lang="en-US" dirty="0"/>
              <a:t>The tumor has spread to structures near the esophagus and either no lymph nodes or 1 or 2 lymph nodes.</a:t>
            </a:r>
          </a:p>
          <a:p>
            <a:r>
              <a:rPr lang="en-US" b="1" dirty="0"/>
              <a:t>Stage IVA</a:t>
            </a:r>
            <a:r>
              <a:rPr lang="en-US" dirty="0"/>
              <a:t>: Any of these conditions:</a:t>
            </a:r>
          </a:p>
          <a:p>
            <a:r>
              <a:rPr lang="en-US" dirty="0"/>
              <a:t>The tumor has spread to structures near the esophagus and either no lymph nodes or up to 3 to 6 lymph nodes.</a:t>
            </a:r>
          </a:p>
          <a:p>
            <a:r>
              <a:rPr lang="en-US" dirty="0"/>
              <a:t>The tumor has spread to 7 or more lymph nodes.</a:t>
            </a:r>
          </a:p>
          <a:p>
            <a:r>
              <a:rPr lang="en-US" b="1" dirty="0"/>
              <a:t>Stage IVB: </a:t>
            </a:r>
            <a:r>
              <a:rPr lang="en-US" dirty="0"/>
              <a:t>Cancer has spread to another part of the body.</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060620" y="0"/>
            <a:ext cx="7276563" cy="6858000"/>
          </a:xfrm>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3338" y="164250"/>
            <a:ext cx="12005324" cy="6217920"/>
          </a:xfr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Treatments for complications</a:t>
            </a:r>
          </a:p>
        </p:txBody>
      </p:sp>
      <p:sp>
        <p:nvSpPr>
          <p:cNvPr id="3" name="Content Placeholder 2"/>
          <p:cNvSpPr>
            <a:spLocks noGrp="1"/>
          </p:cNvSpPr>
          <p:nvPr>
            <p:ph idx="1"/>
          </p:nvPr>
        </p:nvSpPr>
        <p:spPr/>
        <p:txBody>
          <a:bodyPr>
            <a:normAutofit lnSpcReduction="10000"/>
          </a:bodyPr>
          <a:lstStyle/>
          <a:p>
            <a:r>
              <a:rPr lang="en-US" dirty="0"/>
              <a:t>Treatments for esophageal obstruction and difficulty swallowing (dysphagia) can include:</a:t>
            </a:r>
          </a:p>
          <a:p>
            <a:r>
              <a:rPr lang="en-US" b="1" dirty="0"/>
              <a:t>Relieving esophageal obstruction.</a:t>
            </a:r>
            <a:r>
              <a:rPr lang="en-US" dirty="0"/>
              <a:t> If </a:t>
            </a:r>
            <a:r>
              <a:rPr lang="en-US" dirty="0" smtClean="0"/>
              <a:t>esophageal </a:t>
            </a:r>
            <a:r>
              <a:rPr lang="en-US" dirty="0"/>
              <a:t>cancer has narrowed </a:t>
            </a:r>
            <a:r>
              <a:rPr lang="en-US" dirty="0" smtClean="0"/>
              <a:t> </a:t>
            </a:r>
            <a:r>
              <a:rPr lang="en-US" dirty="0"/>
              <a:t>esophagus, a surgeon may use an endoscope and special tools to place a metal tube (stent) to hold the esophagus open. Other options include surgery, radiation therapy, chemotherapy, laser therapy and photodynamic therapy.</a:t>
            </a:r>
          </a:p>
          <a:p>
            <a:r>
              <a:rPr lang="en-US" b="1" dirty="0"/>
              <a:t>Providing nutrition.</a:t>
            </a:r>
            <a:r>
              <a:rPr lang="en-US" dirty="0"/>
              <a:t> </a:t>
            </a:r>
            <a:r>
              <a:rPr lang="en-US" dirty="0" smtClean="0"/>
              <a:t>A </a:t>
            </a:r>
            <a:r>
              <a:rPr lang="en-US" dirty="0"/>
              <a:t>feeding tube may </a:t>
            </a:r>
            <a:r>
              <a:rPr lang="en-US" dirty="0" smtClean="0"/>
              <a:t>be recommended if patient has </a:t>
            </a:r>
            <a:r>
              <a:rPr lang="en-US" dirty="0"/>
              <a:t>trouble </a:t>
            </a:r>
            <a:r>
              <a:rPr lang="en-US" dirty="0" smtClean="0"/>
              <a:t>swallowing. </a:t>
            </a:r>
            <a:r>
              <a:rPr lang="en-US" dirty="0"/>
              <a:t>A feeding tube allows nutrition to be delivered directly to stomach or small intestine, giving esophagus time to heal after cancer treatment.</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Chemotherapy</a:t>
            </a:r>
          </a:p>
        </p:txBody>
      </p:sp>
      <p:sp>
        <p:nvSpPr>
          <p:cNvPr id="3" name="Content Placeholder 2"/>
          <p:cNvSpPr>
            <a:spLocks noGrp="1"/>
          </p:cNvSpPr>
          <p:nvPr>
            <p:ph idx="1"/>
          </p:nvPr>
        </p:nvSpPr>
        <p:spPr/>
        <p:txBody>
          <a:bodyPr/>
          <a:lstStyle/>
          <a:p>
            <a:r>
              <a:rPr lang="en-US" dirty="0"/>
              <a:t>Chemotherapy is drug treatment that uses chemicals to kill cancer cells. Chemotherapy drugs are typically used before (</a:t>
            </a:r>
            <a:r>
              <a:rPr lang="en-US" dirty="0" err="1"/>
              <a:t>neoadjuvant</a:t>
            </a:r>
            <a:r>
              <a:rPr lang="en-US" dirty="0"/>
              <a:t>) or after (adjuvant) surgery in people with esophageal cancer. Chemotherapy can also be combined with radiation therapy.</a:t>
            </a:r>
          </a:p>
          <a:p>
            <a:r>
              <a:rPr lang="en-US" dirty="0"/>
              <a:t>In people with advanced cancer that has spread beyond the esophagus, chemotherapy may be used alone to help relieve signs and symptoms caused by the cancer.</a:t>
            </a:r>
          </a:p>
          <a:p>
            <a:r>
              <a:rPr lang="en-US" dirty="0"/>
              <a:t>The chemotherapy side effects that experience depend on which chemotherapy drugs received.</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Radiation therapy</a:t>
            </a:r>
          </a:p>
        </p:txBody>
      </p:sp>
      <p:sp>
        <p:nvSpPr>
          <p:cNvPr id="3" name="Content Placeholder 2"/>
          <p:cNvSpPr>
            <a:spLocks noGrp="1"/>
          </p:cNvSpPr>
          <p:nvPr>
            <p:ph idx="1"/>
          </p:nvPr>
        </p:nvSpPr>
        <p:spPr/>
        <p:txBody>
          <a:bodyPr>
            <a:normAutofit fontScale="92500" lnSpcReduction="20000"/>
          </a:bodyPr>
          <a:lstStyle/>
          <a:p>
            <a:r>
              <a:rPr lang="en-US" dirty="0"/>
              <a:t>Radiation therapy uses high-energy beams, such as X-rays and protons, to kill cancer cells. Radiation typically will come from a machine outside body that aims the beams at cancer (external beam radiation). Or, less commonly, radiation can be placed inside body near the cancer (brachytherapy).</a:t>
            </a:r>
          </a:p>
          <a:p>
            <a:r>
              <a:rPr lang="en-US" dirty="0"/>
              <a:t>Radiation therapy is most often combined with chemotherapy in people with esophageal cancer. It's typically used before surgery, or occasionally after surgery. Radiation therapy is also used to relieve complications of advanced esophageal cancer, such as when a tumor grows large enough to stop food from passing to stomach.</a:t>
            </a:r>
          </a:p>
          <a:p>
            <a:r>
              <a:rPr lang="en-US" dirty="0"/>
              <a:t>Side effects of radiation to the esophagus include sunburn-like skin reactions, painful or difficult swallowing, and damage to nearby organs, such as the lungs and heart.</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309093"/>
            <a:ext cx="10515600" cy="5867870"/>
          </a:xfrm>
        </p:spPr>
        <p:txBody>
          <a:bodyPr>
            <a:normAutofit lnSpcReduction="10000"/>
          </a:bodyPr>
          <a:lstStyle/>
          <a:p>
            <a:r>
              <a:rPr lang="en-US" b="1" dirty="0"/>
              <a:t>Targeted drug therapy</a:t>
            </a:r>
          </a:p>
          <a:p>
            <a:r>
              <a:rPr lang="en-US" dirty="0"/>
              <a:t>Targeted drug treatments focus on specific weaknesses present within cancer cells. By blocking these weaknesses, targeted drug treatments can cause cancer cells to die. For esophageal cancer, targeted drugs are usually combined with chemotherapy for advanced cancers or cancers that don't respond to other treatments.</a:t>
            </a:r>
          </a:p>
          <a:p>
            <a:r>
              <a:rPr lang="en-US" b="1" dirty="0"/>
              <a:t>Immunotherapy</a:t>
            </a:r>
          </a:p>
          <a:p>
            <a:r>
              <a:rPr lang="en-US" dirty="0"/>
              <a:t>Immunotherapy is a drug treatment that helps immune system to fight cancer. Body's disease-fighting immune system might not attack cancer because the cancer cells produce proteins that make it hard for the immune system cells to recognize the cancer cells as dangerous. Immunotherapy works by interfering with that process. For esophageal cancer, immunotherapy might be used when the cancer is advanced, cancer has come back or the cancer has spread to other parts of the body.</a:t>
            </a:r>
          </a:p>
          <a:p>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b="6428"/>
          <a:stretch>
            <a:fillRect/>
          </a:stretch>
        </p:blipFill>
        <p:spPr>
          <a:xfrm>
            <a:off x="227469" y="66173"/>
            <a:ext cx="7600950" cy="1687132"/>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00789" y="1989640"/>
            <a:ext cx="5550793" cy="4912655"/>
          </a:xfrm>
          <a:prstGeom prst="rect">
            <a:avLst/>
          </a:prstGeom>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048000" y="5104267"/>
            <a:ext cx="9144000" cy="1655762"/>
          </a:xfrm>
        </p:spPr>
        <p:txBody>
          <a:bodyPr/>
          <a:lstStyle/>
          <a:p>
            <a:r>
              <a:rPr lang="en-US" b="1" dirty="0" smtClean="0">
                <a:solidFill>
                  <a:srgbClr val="002060"/>
                </a:solidFill>
              </a:rPr>
              <a:t>Ass. Prof. Milena </a:t>
            </a:r>
            <a:r>
              <a:rPr lang="en-US" b="1" dirty="0" err="1" smtClean="0">
                <a:solidFill>
                  <a:srgbClr val="002060"/>
                </a:solidFill>
              </a:rPr>
              <a:t>Vuletic</a:t>
            </a:r>
            <a:endParaRPr lang="en-US" b="1" dirty="0">
              <a:solidFill>
                <a:srgbClr val="00206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sp>
        <p:nvSpPr>
          <p:cNvPr id="6" name="Title 1"/>
          <p:cNvSpPr>
            <a:spLocks noGrp="1"/>
          </p:cNvSpPr>
          <p:nvPr>
            <p:ph type="ctrTitle"/>
          </p:nvPr>
        </p:nvSpPr>
        <p:spPr>
          <a:xfrm>
            <a:off x="1631576" y="2235200"/>
            <a:ext cx="9144000" cy="2387600"/>
          </a:xfrm>
        </p:spPr>
        <p:txBody>
          <a:bodyPr>
            <a:normAutofit/>
          </a:bodyPr>
          <a:lstStyle/>
          <a:p>
            <a:r>
              <a:rPr lang="en-US" sz="5200" b="1" spc="-40" dirty="0" smtClean="0">
                <a:solidFill>
                  <a:srgbClr val="002060"/>
                </a:solidFill>
                <a:latin typeface="Times New Roman" panose="02020603050405020304"/>
                <a:cs typeface="Times New Roman" panose="02020603050405020304"/>
              </a:rPr>
              <a:t>Surgical Pathology</a:t>
            </a:r>
            <a:r>
              <a:rPr lang="en-US" sz="5200" b="1" dirty="0" smtClean="0">
                <a:solidFill>
                  <a:srgbClr val="002060"/>
                </a:solidFill>
                <a:latin typeface="Times New Roman" panose="02020603050405020304"/>
                <a:cs typeface="Times New Roman" panose="02020603050405020304"/>
              </a:rPr>
              <a:t/>
            </a:r>
            <a:br>
              <a:rPr lang="en-US" sz="5200" b="1" dirty="0" smtClean="0">
                <a:solidFill>
                  <a:srgbClr val="002060"/>
                </a:solidFill>
                <a:latin typeface="Times New Roman" panose="02020603050405020304"/>
                <a:cs typeface="Times New Roman" panose="02020603050405020304"/>
              </a:rPr>
            </a:br>
            <a:r>
              <a:rPr lang="sr-Latn-RS" sz="5200" b="1" dirty="0" smtClean="0">
                <a:solidFill>
                  <a:srgbClr val="002060"/>
                </a:solidFill>
                <a:latin typeface="Times New Roman" panose="02020603050405020304"/>
                <a:cs typeface="Times New Roman" panose="02020603050405020304"/>
              </a:rPr>
              <a:t>o</a:t>
            </a:r>
            <a:r>
              <a:rPr lang="en-US" sz="5200" b="1" dirty="0" smtClean="0">
                <a:solidFill>
                  <a:srgbClr val="002060"/>
                </a:solidFill>
                <a:latin typeface="Times New Roman" panose="02020603050405020304"/>
                <a:cs typeface="Times New Roman" panose="02020603050405020304"/>
              </a:rPr>
              <a:t>f</a:t>
            </a:r>
            <a:r>
              <a:rPr lang="sr-Latn-RS" sz="5200" b="1" dirty="0" smtClean="0">
                <a:solidFill>
                  <a:srgbClr val="002060"/>
                </a:solidFill>
                <a:latin typeface="Times New Roman" panose="02020603050405020304"/>
                <a:cs typeface="Times New Roman" panose="02020603050405020304"/>
              </a:rPr>
              <a:t> </a:t>
            </a:r>
            <a:r>
              <a:rPr lang="en-US" sz="5200" b="1" dirty="0" smtClean="0">
                <a:solidFill>
                  <a:srgbClr val="002060"/>
                </a:solidFill>
                <a:latin typeface="Times New Roman" panose="02020603050405020304"/>
                <a:cs typeface="Times New Roman" panose="02020603050405020304"/>
              </a:rPr>
              <a:t>Stomach Tumors</a:t>
            </a:r>
            <a:endParaRPr lang="en-US" sz="5200" b="1" dirty="0">
              <a:solidFill>
                <a:srgbClr val="002060"/>
              </a:solidFill>
            </a:endParaRPr>
          </a:p>
        </p:txBody>
      </p:sp>
      <p:sp>
        <p:nvSpPr>
          <p:cNvPr id="7" name="Subtitle 2"/>
          <p:cNvSpPr txBox="1"/>
          <p:nvPr/>
        </p:nvSpPr>
        <p:spPr>
          <a:xfrm>
            <a:off x="8686800" y="5683705"/>
            <a:ext cx="3505200" cy="972589"/>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US" b="1" dirty="0">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happens to the specimen after the biopsy is done?</a:t>
            </a:r>
          </a:p>
        </p:txBody>
      </p:sp>
      <p:sp>
        <p:nvSpPr>
          <p:cNvPr id="3" name="Content Placeholder 2"/>
          <p:cNvSpPr>
            <a:spLocks noGrp="1"/>
          </p:cNvSpPr>
          <p:nvPr>
            <p:ph idx="1"/>
          </p:nvPr>
        </p:nvSpPr>
        <p:spPr/>
        <p:txBody>
          <a:bodyPr>
            <a:normAutofit fontScale="62500" lnSpcReduction="20000"/>
          </a:bodyPr>
          <a:lstStyle/>
          <a:p>
            <a:r>
              <a:rPr lang="en-US" dirty="0"/>
              <a:t>After the specimen is removed from the patient, it's processed as a histologic section or a smear:</a:t>
            </a:r>
          </a:p>
          <a:p>
            <a:endParaRPr lang="en-US" b="1" dirty="0" smtClean="0"/>
          </a:p>
          <a:p>
            <a:r>
              <a:rPr lang="en-US" b="1" dirty="0" smtClean="0">
                <a:solidFill>
                  <a:srgbClr val="FF0000"/>
                </a:solidFill>
              </a:rPr>
              <a:t>Histologic </a:t>
            </a:r>
            <a:r>
              <a:rPr lang="en-US" b="1" dirty="0">
                <a:solidFill>
                  <a:srgbClr val="FF0000"/>
                </a:solidFill>
              </a:rPr>
              <a:t>sections. </a:t>
            </a:r>
            <a:r>
              <a:rPr lang="en-US" dirty="0"/>
              <a:t>Histologic sections are very thin slices of the specimen that are stained, placed on a glass slide, and then covered with a thin piece of glass called a coverslip. Histologic sections are prepared in one of two ways:</a:t>
            </a:r>
          </a:p>
          <a:p>
            <a:pPr lvl="1"/>
            <a:r>
              <a:rPr lang="en-US" b="1" dirty="0">
                <a:solidFill>
                  <a:schemeClr val="accent1">
                    <a:lumMod val="50000"/>
                  </a:schemeClr>
                </a:solidFill>
              </a:rPr>
              <a:t>Permanent sections.</a:t>
            </a:r>
            <a:r>
              <a:rPr lang="en-US" b="1" dirty="0"/>
              <a:t> </a:t>
            </a:r>
            <a:r>
              <a:rPr lang="en-US" dirty="0"/>
              <a:t>The specimen is put into a fluid called a fixative for several hours, depending on the specimen type. The fixed specimen is put into a machine that removes the water from the specimen, and replaces it with paraffin wax. The paraffin-impregnated specimen is embedded into a larger section of molten paraffin, and solidified by chilling. A machine called a microtome cuts thin sections of the paraffin block containing the biopsy specimen. The sections are then placed on a glass slide and dipped into a series of stains or dyes to change the color of the tissue. The color makes cells more distinctive when viewed under a microscope.</a:t>
            </a:r>
          </a:p>
          <a:p>
            <a:pPr lvl="1"/>
            <a:r>
              <a:rPr lang="en-US" b="1" dirty="0">
                <a:solidFill>
                  <a:schemeClr val="accent1">
                    <a:lumMod val="50000"/>
                  </a:schemeClr>
                </a:solidFill>
              </a:rPr>
              <a:t>Frozen sections.</a:t>
            </a:r>
            <a:r>
              <a:rPr lang="en-US" b="1" dirty="0"/>
              <a:t> </a:t>
            </a:r>
            <a:r>
              <a:rPr lang="en-US" dirty="0"/>
              <a:t>The specimen can be examined shortly after it has been removed from the patient. For example, surgical pathologists work closely with the surgeons during surgery for breast cancer. Often, a frozen section is used to determine how much of the breast tissue to remove.</a:t>
            </a:r>
          </a:p>
          <a:p>
            <a:endParaRPr lang="en-US" b="1" dirty="0" smtClean="0"/>
          </a:p>
          <a:p>
            <a:r>
              <a:rPr lang="en-US" b="1" dirty="0" smtClean="0">
                <a:solidFill>
                  <a:srgbClr val="FF0000"/>
                </a:solidFill>
              </a:rPr>
              <a:t>Smears</a:t>
            </a:r>
            <a:r>
              <a:rPr lang="en-US" b="1" dirty="0">
                <a:solidFill>
                  <a:srgbClr val="FF0000"/>
                </a:solidFill>
              </a:rPr>
              <a:t>.</a:t>
            </a:r>
            <a:r>
              <a:rPr lang="en-US" b="1" dirty="0"/>
              <a:t> </a:t>
            </a:r>
            <a:r>
              <a:rPr lang="en-US" dirty="0"/>
              <a:t>Smears are done when the specimen is a liquid or there are small, solid chunks suspended in liquid. These are "smeared" onto a slide. They are then allowed to dry or are fixed. The fixed smears are stained, covered with a coverslip, and then examined under a microscope.</a:t>
            </a:r>
          </a:p>
          <a:p>
            <a:endParaRPr 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Overview</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Stomach cancer, which is also called gastric cancer, is a growth of cells that starts in the stomach. The stomach is in the upper middle part of the belly, just below the ribs. The stomach helps to break down and digest food.</a:t>
            </a:r>
          </a:p>
          <a:p>
            <a:r>
              <a:rPr lang="en-US" dirty="0"/>
              <a:t>Also called gastric cancer, the disease usually grows slowly over many years. Stomach cancer is most often seen in people in their late 60s through 80s.</a:t>
            </a:r>
          </a:p>
          <a:p>
            <a:r>
              <a:rPr lang="en-US" dirty="0" smtClean="0"/>
              <a:t>In </a:t>
            </a:r>
            <a:r>
              <a:rPr lang="en-US" dirty="0"/>
              <a:t>the United States, stomach cancer is more likely to start by the </a:t>
            </a:r>
            <a:r>
              <a:rPr lang="en-US" dirty="0" err="1"/>
              <a:t>gastroesophageal</a:t>
            </a:r>
            <a:r>
              <a:rPr lang="en-US" dirty="0"/>
              <a:t> junction. This is the part where the long tube that carries food swallow meets the stomach. The tube that carries food to the stomach is called the esophagus.</a:t>
            </a:r>
          </a:p>
          <a:p>
            <a:r>
              <a:rPr lang="en-US" dirty="0"/>
              <a:t>Where the cancer starts in the stomach is one factor health care providers think about when making a treatment plan. Other factors might include the cancer's stage and the type of cells involved. Treatment often includes surgery to remove the stomach cancer. Other treatments may be used before and after surgery.</a:t>
            </a:r>
          </a:p>
          <a:p>
            <a:r>
              <a:rPr lang="en-US" dirty="0"/>
              <a:t>Stomach cancer treatment is most likely to be successful if the cancer is only in the stomach. The prognosis for people with small stomach cancers is quite good. Many can expect to be cured. Most stomach cancers are found when the disease is advanced and a cure is less likely. Stomach cancer that grows through the stomach wall or spreads to other parts of the body is harder to cure.</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Symptoms</a:t>
            </a:r>
          </a:p>
        </p:txBody>
      </p:sp>
      <p:sp>
        <p:nvSpPr>
          <p:cNvPr id="3" name="Content Placeholder 2"/>
          <p:cNvSpPr>
            <a:spLocks noGrp="1"/>
          </p:cNvSpPr>
          <p:nvPr>
            <p:ph idx="1"/>
          </p:nvPr>
        </p:nvSpPr>
        <p:spPr>
          <a:xfrm>
            <a:off x="838200" y="1825624"/>
            <a:ext cx="10515600" cy="4856529"/>
          </a:xfrm>
        </p:spPr>
        <p:txBody>
          <a:bodyPr>
            <a:normAutofit fontScale="77500" lnSpcReduction="20000"/>
          </a:bodyPr>
          <a:lstStyle/>
          <a:p>
            <a:r>
              <a:rPr lang="en-US" sz="3800" dirty="0"/>
              <a:t>Signs and symptoms of stomach cancer may include:</a:t>
            </a:r>
          </a:p>
          <a:p>
            <a:pPr lvl="1"/>
            <a:r>
              <a:rPr lang="en-US" sz="3400" dirty="0"/>
              <a:t>Trouble swallowing</a:t>
            </a:r>
          </a:p>
          <a:p>
            <a:pPr lvl="1"/>
            <a:r>
              <a:rPr lang="en-US" sz="3400" dirty="0"/>
              <a:t>Belly pain</a:t>
            </a:r>
          </a:p>
          <a:p>
            <a:pPr lvl="1"/>
            <a:r>
              <a:rPr lang="en-US" sz="3400" dirty="0"/>
              <a:t>Feeling bloated after eating</a:t>
            </a:r>
          </a:p>
          <a:p>
            <a:pPr lvl="1"/>
            <a:r>
              <a:rPr lang="en-US" sz="3400" dirty="0"/>
              <a:t>Feeling full after eating small amounts of food</a:t>
            </a:r>
          </a:p>
          <a:p>
            <a:pPr lvl="1"/>
            <a:r>
              <a:rPr lang="en-US" sz="3400" dirty="0"/>
              <a:t>Not feeling hungry when would expect to be hungry</a:t>
            </a:r>
          </a:p>
          <a:p>
            <a:pPr lvl="1"/>
            <a:r>
              <a:rPr lang="en-US" sz="3400" dirty="0"/>
              <a:t>Heartburn</a:t>
            </a:r>
          </a:p>
          <a:p>
            <a:pPr lvl="1"/>
            <a:r>
              <a:rPr lang="en-US" sz="3400" dirty="0"/>
              <a:t>Indigestion</a:t>
            </a:r>
          </a:p>
          <a:p>
            <a:pPr lvl="1"/>
            <a:r>
              <a:rPr lang="en-US" sz="3400" dirty="0"/>
              <a:t>Nausea</a:t>
            </a:r>
          </a:p>
          <a:p>
            <a:pPr lvl="1"/>
            <a:r>
              <a:rPr lang="en-US" sz="3400" dirty="0"/>
              <a:t>Vomiting</a:t>
            </a:r>
          </a:p>
          <a:p>
            <a:pPr lvl="1"/>
            <a:r>
              <a:rPr lang="en-US" sz="3400" dirty="0"/>
              <a:t>Losing weight without trying</a:t>
            </a:r>
          </a:p>
          <a:p>
            <a:pPr lvl="1"/>
            <a:r>
              <a:rPr lang="en-US" sz="3400" dirty="0"/>
              <a:t>Feeling very tired</a:t>
            </a:r>
          </a:p>
          <a:p>
            <a:pPr lvl="1"/>
            <a:r>
              <a:rPr lang="en-US" sz="3400" dirty="0"/>
              <a:t>Stools that look black</a:t>
            </a:r>
          </a:p>
          <a:p>
            <a:pPr marL="0" indent="0">
              <a:buNone/>
            </a:pP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89397"/>
            <a:ext cx="10515600" cy="5687566"/>
          </a:xfrm>
        </p:spPr>
        <p:txBody>
          <a:bodyPr>
            <a:normAutofit/>
          </a:bodyPr>
          <a:lstStyle/>
          <a:p>
            <a:r>
              <a:rPr lang="en-US" dirty="0"/>
              <a:t>Stomach cancer doesn't always cause symptoms in its early stages. When they happen, symptoms might include indigestion and pain in the upper part of the belly. Symptoms might not happen until the cancer is advanced. Later stages of stomach cancer might cause symptoms such as feeling very tired, losing weight without trying, vomiting blood and having black stools.</a:t>
            </a:r>
          </a:p>
          <a:p>
            <a:r>
              <a:rPr lang="en-US" dirty="0"/>
              <a:t>Stomach cancer that spreads to other parts of the body is called metastatic stomach cancer. It causes symptoms specific to where it spreads. For example, when cancer spreads to the lymph nodes it might cause lumps can feel through the skin. Cancer that spreads to the liver might cause yellowing of the skin and whites of the eyes. If cancer spreads within the belly, it might cause fluid to fill the belly. The belly might look swollen.</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Causes</a:t>
            </a:r>
          </a:p>
        </p:txBody>
      </p:sp>
      <p:sp>
        <p:nvSpPr>
          <p:cNvPr id="3" name="Content Placeholder 2"/>
          <p:cNvSpPr>
            <a:spLocks noGrp="1"/>
          </p:cNvSpPr>
          <p:nvPr>
            <p:ph idx="1"/>
          </p:nvPr>
        </p:nvSpPr>
        <p:spPr/>
        <p:txBody>
          <a:bodyPr>
            <a:normAutofit fontScale="85000" lnSpcReduction="20000"/>
          </a:bodyPr>
          <a:lstStyle/>
          <a:p>
            <a:r>
              <a:rPr lang="en-US" dirty="0"/>
              <a:t>It's not clear what causes stomach cancer. Experts believe most stomach cancers start when something hurts the inside lining of the stomach. Examples include having an infection in the stomach, having long-standing acid reflux and eating a lot of salty foods. Not everyone with these risk factors gets stomach cancer, though. So more research is needed to find out exactly what causes it.</a:t>
            </a:r>
          </a:p>
          <a:p>
            <a:r>
              <a:rPr lang="en-US" dirty="0"/>
              <a:t>Stomach cancer begins when something hurts cells in the inner lining of the stomach. It causes the cells to develop changes in their DNA. A cell's DNA holds the instructions that tell a cell what to do. The changes tell the cells to multiply quickly. The cells can go on living when healthy cells would die as part of their natural lifecycle. This causes a lot of extra cells in the stomach. The cells can form a mass called a tumor.</a:t>
            </a:r>
          </a:p>
          <a:p>
            <a:r>
              <a:rPr lang="en-US" dirty="0"/>
              <a:t>Cancer cells in the stomach can invade and destroy healthy body tissue. They might start to grow deeper into the wall of the stomach. In time, cancer cells can break away and spread to other parts of the body. When cancer cells spread to another part of the body it's called metastasis.</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Grp="1" noChangeArrowheads="1"/>
          </p:cNvSpPr>
          <p:nvPr>
            <p:ph idx="1"/>
          </p:nvPr>
        </p:nvSpPr>
        <p:spPr bwMode="auto">
          <a:xfrm>
            <a:off x="838200" y="416160"/>
            <a:ext cx="10515600" cy="6185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Scientists don’t know exactly what makes </a:t>
            </a:r>
            <a:r>
              <a:rPr kumimoji="0" lang="en-US" sz="1800" b="0" i="0" u="none" strike="noStrike" cap="none" normalizeH="0" baseline="0" dirty="0" smtClean="0">
                <a:ln>
                  <a:noFill/>
                </a:ln>
                <a:solidFill>
                  <a:schemeClr val="tx1"/>
                </a:solidFill>
                <a:effectLst/>
                <a:latin typeface="Arial" panose="020B0604020202020204" pitchFamily="34" charset="0"/>
                <a:hlinkClick r:id="rId2"/>
              </a:rPr>
              <a:t>cancer</a:t>
            </a:r>
            <a:r>
              <a:rPr kumimoji="0" lang="en-US" sz="1800" b="0" i="0" u="none" strike="noStrike" cap="none" normalizeH="0" baseline="0" dirty="0" smtClean="0">
                <a:ln>
                  <a:noFill/>
                </a:ln>
                <a:solidFill>
                  <a:schemeClr val="tx1"/>
                </a:solidFill>
                <a:effectLst/>
                <a:latin typeface="Arial" panose="020B0604020202020204" pitchFamily="34" charset="0"/>
              </a:rPr>
              <a:t> cells start growing in the stomach. </a:t>
            </a: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But they do know a few things that can raise risk for the disease. </a:t>
            </a: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One of them is infection with a common bacteria, </a:t>
            </a:r>
            <a:r>
              <a:rPr kumimoji="0" lang="en-US" sz="1800" b="0" i="1" u="none" strike="noStrike" cap="none" normalizeH="0" baseline="0" dirty="0" smtClean="0">
                <a:ln>
                  <a:noFill/>
                </a:ln>
                <a:solidFill>
                  <a:schemeClr val="tx1"/>
                </a:solidFill>
                <a:effectLst/>
                <a:latin typeface="Arial" panose="020B0604020202020204" pitchFamily="34" charset="0"/>
              </a:rPr>
              <a:t>H. pylori</a:t>
            </a:r>
            <a:r>
              <a:rPr kumimoji="0" lang="en-US" sz="1800" b="0" i="0" u="none" strike="noStrike" cap="none" normalizeH="0" baseline="0" dirty="0" smtClean="0">
                <a:ln>
                  <a:noFill/>
                </a:ln>
                <a:solidFill>
                  <a:schemeClr val="tx1"/>
                </a:solidFill>
                <a:effectLst/>
                <a:latin typeface="Arial" panose="020B0604020202020204" pitchFamily="34" charset="0"/>
              </a:rPr>
              <a:t>, which causes ulcers. </a:t>
            </a: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hlinkClick r:id="rId3"/>
              </a:rPr>
              <a:t>Inflammation</a:t>
            </a:r>
            <a:r>
              <a:rPr kumimoji="0" lang="en-US" sz="1800" b="0" i="0" u="none" strike="noStrike" cap="none" normalizeH="0" baseline="0" dirty="0" smtClean="0">
                <a:ln>
                  <a:noFill/>
                </a:ln>
                <a:solidFill>
                  <a:schemeClr val="tx1"/>
                </a:solidFill>
                <a:effectLst/>
                <a:latin typeface="Arial" panose="020B0604020202020204" pitchFamily="34" charset="0"/>
              </a:rPr>
              <a:t> in gut called gastritis, a certain type of long-lasting anemia called pernicious anemia, and growths in stomach called polyps also can make more likely to get cancer.</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latin typeface="Arial" panose="020B0604020202020204" pitchFamily="34" charset="0"/>
              </a:rPr>
              <a:t>Other things that seem to play a role in raising the risk include:</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hlinkClick r:id="rId4"/>
              </a:rPr>
              <a:t>Smoking</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Being </a:t>
            </a:r>
            <a:r>
              <a:rPr kumimoji="0" lang="en-US" sz="1400" b="0" i="0" u="none" strike="noStrike" cap="none" normalizeH="0" baseline="0" dirty="0" smtClean="0">
                <a:ln>
                  <a:noFill/>
                </a:ln>
                <a:solidFill>
                  <a:schemeClr val="tx1"/>
                </a:solidFill>
                <a:effectLst/>
                <a:latin typeface="Arial" panose="020B0604020202020204" pitchFamily="34" charset="0"/>
                <a:hlinkClick r:id="rId5"/>
              </a:rPr>
              <a:t>overweight</a:t>
            </a:r>
            <a:r>
              <a:rPr kumimoji="0" lang="en-US" sz="1400" b="0" i="0" u="none" strike="noStrike" cap="none" normalizeH="0" baseline="0" dirty="0" smtClean="0">
                <a:ln>
                  <a:noFill/>
                </a:ln>
                <a:solidFill>
                  <a:schemeClr val="tx1"/>
                </a:solidFill>
                <a:effectLst/>
                <a:latin typeface="Arial" panose="020B0604020202020204" pitchFamily="34" charset="0"/>
              </a:rPr>
              <a:t> or </a:t>
            </a:r>
            <a:r>
              <a:rPr kumimoji="0" lang="en-US" sz="1400" b="0" i="0" u="none" strike="noStrike" cap="none" normalizeH="0" baseline="0" dirty="0" smtClean="0">
                <a:ln>
                  <a:noFill/>
                </a:ln>
                <a:solidFill>
                  <a:schemeClr val="tx1"/>
                </a:solidFill>
                <a:effectLst/>
                <a:latin typeface="Arial" panose="020B0604020202020204" pitchFamily="34" charset="0"/>
                <a:hlinkClick r:id="rId6"/>
              </a:rPr>
              <a:t>obese</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A diet high in smoked, pickled, or salty foods</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Drinking alcohol regularly</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Stomach surgery for an ulcer</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Type-A </a:t>
            </a:r>
            <a:r>
              <a:rPr kumimoji="0" lang="en-US" sz="1400" b="0" i="0" u="none" strike="noStrike" cap="none" normalizeH="0" baseline="0" dirty="0" smtClean="0">
                <a:ln>
                  <a:noFill/>
                </a:ln>
                <a:solidFill>
                  <a:schemeClr val="tx1"/>
                </a:solidFill>
                <a:effectLst/>
                <a:latin typeface="Arial" panose="020B0604020202020204" pitchFamily="34" charset="0"/>
                <a:hlinkClick r:id="rId7"/>
              </a:rPr>
              <a:t>blood</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Epstein-Barr virus infection</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Certain genes</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Working in coal, metal, timber, or rubber industries</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Exposure to </a:t>
            </a:r>
            <a:r>
              <a:rPr kumimoji="0" lang="en-US" sz="1400" b="0" i="0" u="none" strike="noStrike" cap="none" normalizeH="0" baseline="0" dirty="0" smtClean="0">
                <a:ln>
                  <a:noFill/>
                </a:ln>
                <a:solidFill>
                  <a:schemeClr val="tx1"/>
                </a:solidFill>
                <a:effectLst/>
                <a:latin typeface="Arial" panose="020B0604020202020204" pitchFamily="34" charset="0"/>
                <a:hlinkClick r:id="rId8"/>
              </a:rPr>
              <a:t>asbestos</a:t>
            </a: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Family history of gastric cancer</a:t>
            </a:r>
          </a:p>
          <a:p>
            <a:pPr marL="457200" lvl="1" indent="0" eaLnBrk="0" fontAlgn="base" hangingPunct="0">
              <a:lnSpc>
                <a:spcPct val="100000"/>
              </a:lnSpc>
              <a:spcBef>
                <a:spcPct val="0"/>
              </a:spcBef>
              <a:spcAft>
                <a:spcPct val="0"/>
              </a:spcAft>
              <a:buFontTx/>
              <a:buChar char="•"/>
            </a:pPr>
            <a:r>
              <a:rPr kumimoji="0" lang="en-US" sz="1400" b="0" i="0" u="none" strike="noStrike" cap="none" normalizeH="0" baseline="0" dirty="0" smtClean="0">
                <a:ln>
                  <a:noFill/>
                </a:ln>
                <a:solidFill>
                  <a:schemeClr val="tx1"/>
                </a:solidFill>
                <a:effectLst/>
                <a:latin typeface="Arial" panose="020B0604020202020204" pitchFamily="34" charset="0"/>
              </a:rPr>
              <a:t>Hereditary factors such as familial adenomatous polyposis, hereditary non-polyposis colorectal cancer (Lynch syndrome), and </a:t>
            </a:r>
            <a:r>
              <a:rPr kumimoji="0" lang="en-US" sz="1400" b="0" i="0" u="none" strike="noStrike" cap="none" normalizeH="0" baseline="0" dirty="0" err="1" smtClean="0">
                <a:ln>
                  <a:noFill/>
                </a:ln>
                <a:solidFill>
                  <a:schemeClr val="tx1"/>
                </a:solidFill>
                <a:effectLst/>
                <a:latin typeface="Arial" panose="020B0604020202020204" pitchFamily="34" charset="0"/>
              </a:rPr>
              <a:t>Peutz-Jeghers</a:t>
            </a:r>
            <a:r>
              <a:rPr kumimoji="0" lang="en-US" sz="1400" b="0" i="0" u="none" strike="noStrike" cap="none" normalizeH="0" baseline="0" dirty="0" smtClean="0">
                <a:ln>
                  <a:noFill/>
                </a:ln>
                <a:solidFill>
                  <a:schemeClr val="tx1"/>
                </a:solidFill>
                <a:effectLst/>
                <a:latin typeface="Arial" panose="020B0604020202020204" pitchFamily="34" charset="0"/>
              </a:rPr>
              <a:t> syndrome</a:t>
            </a:r>
          </a:p>
          <a:p>
            <a:pPr marL="457200" lvl="1" indent="0" eaLnBrk="0" fontAlgn="base" hangingPunct="0">
              <a:lnSpc>
                <a:spcPct val="100000"/>
              </a:lnSpc>
              <a:spcBef>
                <a:spcPct val="0"/>
              </a:spcBef>
              <a:spcAft>
                <a:spcPct val="0"/>
              </a:spcAft>
              <a:buFontTx/>
              <a:buChar char="•"/>
            </a:pPr>
            <a:endParaRPr lang="en-US" sz="1400" dirty="0">
              <a:latin typeface="Arial" panose="020B0604020202020204" pitchFamily="34" charset="0"/>
            </a:endParaRPr>
          </a:p>
          <a:p>
            <a:pPr marL="457200" lvl="1" indent="0" eaLnBrk="0" fontAlgn="base" hangingPunct="0">
              <a:lnSpc>
                <a:spcPct val="100000"/>
              </a:lnSpc>
              <a:spcBef>
                <a:spcPct val="0"/>
              </a:spcBef>
              <a:spcAft>
                <a:spcPct val="0"/>
              </a:spcAft>
              <a:buFontTx/>
              <a:buChar char="•"/>
            </a:pP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lvl="1" indent="0" eaLnBrk="0" fontAlgn="base" hangingPunct="0">
              <a:lnSpc>
                <a:spcPct val="100000"/>
              </a:lnSpc>
              <a:spcBef>
                <a:spcPct val="0"/>
              </a:spcBef>
              <a:spcAft>
                <a:spcPct val="0"/>
              </a:spcAft>
              <a:buFontTx/>
              <a:buChar char="•"/>
            </a:pPr>
            <a:endParaRPr lang="en-US" sz="1400" dirty="0">
              <a:latin typeface="Arial" panose="020B0604020202020204" pitchFamily="34" charset="0"/>
            </a:endParaRPr>
          </a:p>
          <a:p>
            <a:pPr marL="457200" lvl="1" indent="0" eaLnBrk="0" fontAlgn="base" hangingPunct="0">
              <a:lnSpc>
                <a:spcPct val="100000"/>
              </a:lnSpc>
              <a:spcBef>
                <a:spcPct val="0"/>
              </a:spcBef>
              <a:spcAft>
                <a:spcPct val="0"/>
              </a:spcAft>
              <a:buFontTx/>
              <a:buChar char="•"/>
            </a:pPr>
            <a:endParaRPr kumimoji="0" lang="en-US" sz="1400" b="0" i="0" u="none" strike="noStrike" cap="none" normalizeH="0" baseline="0" dirty="0" smtClean="0">
              <a:ln>
                <a:noFill/>
              </a:ln>
              <a:solidFill>
                <a:schemeClr val="tx1"/>
              </a:solidFill>
              <a:effectLst/>
              <a:latin typeface="Arial" panose="020B0604020202020204" pitchFamily="34" charset="0"/>
            </a:endParaRPr>
          </a:p>
          <a:p>
            <a:pPr marL="457200" lvl="1" indent="0" eaLnBrk="0" fontAlgn="base" hangingPunct="0">
              <a:lnSpc>
                <a:spcPct val="100000"/>
              </a:lnSpc>
              <a:spcBef>
                <a:spcPct val="0"/>
              </a:spcBef>
              <a:spcAft>
                <a:spcPct val="0"/>
              </a:spcAft>
              <a:buNone/>
            </a:pPr>
            <a:endParaRPr kumimoji="0" lang="en-US" sz="1400" b="0" i="0" u="none" strike="noStrike" cap="none" normalizeH="0" baseline="0" dirty="0" smtClean="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770548"/>
            <a:ext cx="10515600" cy="4351338"/>
          </a:xfrm>
        </p:spPr>
        <p:txBody>
          <a:bodyPr>
            <a:normAutofit fontScale="85000" lnSpcReduction="20000"/>
          </a:bodyPr>
          <a:lstStyle/>
          <a:p>
            <a:r>
              <a:rPr lang="en-US" dirty="0" smtClean="0"/>
              <a:t>Almost </a:t>
            </a:r>
            <a:r>
              <a:rPr lang="en-US" dirty="0"/>
              <a:t>all stomach cancers (about 95%) start in the glandular tissue that lines the stomach. The tumor may spread along the stomach wall or may grow directly through the wall and shed cells into the bloodstream or lymphatic system. Once beyond the stomach, </a:t>
            </a:r>
            <a:r>
              <a:rPr lang="en-US" dirty="0">
                <a:hlinkClick r:id="rId2"/>
              </a:rPr>
              <a:t>cancer</a:t>
            </a:r>
            <a:r>
              <a:rPr lang="en-US" dirty="0"/>
              <a:t> can spread to other organs.</a:t>
            </a:r>
          </a:p>
          <a:p>
            <a:r>
              <a:rPr lang="en-US" dirty="0"/>
              <a:t>Stomach cancers are classified according to the type of tissue they start in.</a:t>
            </a:r>
          </a:p>
          <a:p>
            <a:r>
              <a:rPr lang="en-US" dirty="0"/>
              <a:t>Adenocarcinomas -- the most common -- start in the glandular stomach lining.</a:t>
            </a:r>
          </a:p>
          <a:p>
            <a:r>
              <a:rPr lang="en-US" dirty="0"/>
              <a:t>Lymphomas develop from lymphocytes, a type of </a:t>
            </a:r>
            <a:r>
              <a:rPr lang="en-US" dirty="0">
                <a:hlinkClick r:id="rId3"/>
              </a:rPr>
              <a:t>blood</a:t>
            </a:r>
            <a:r>
              <a:rPr lang="en-US" dirty="0"/>
              <a:t> cell involved in the immune system.</a:t>
            </a:r>
          </a:p>
          <a:p>
            <a:r>
              <a:rPr lang="en-US" dirty="0"/>
              <a:t>Sarcomas involve the connective tissue (muscle, fat, or </a:t>
            </a:r>
            <a:r>
              <a:rPr lang="en-US" dirty="0">
                <a:hlinkClick r:id="rId4"/>
              </a:rPr>
              <a:t>blood</a:t>
            </a:r>
            <a:r>
              <a:rPr lang="en-US" dirty="0"/>
              <a:t> vessels).</a:t>
            </a:r>
          </a:p>
          <a:p>
            <a:r>
              <a:rPr lang="en-US" dirty="0"/>
              <a:t>Other types include carcinoid, small cell </a:t>
            </a:r>
            <a:r>
              <a:rPr lang="en-US" dirty="0">
                <a:hlinkClick r:id="rId5"/>
              </a:rPr>
              <a:t>carcinoma</a:t>
            </a:r>
            <a:r>
              <a:rPr lang="en-US" dirty="0"/>
              <a:t>, and </a:t>
            </a:r>
            <a:r>
              <a:rPr lang="en-US" dirty="0">
                <a:hlinkClick r:id="rId6"/>
              </a:rPr>
              <a:t>squamous cell carcinoma</a:t>
            </a:r>
            <a:r>
              <a:rPr lang="en-US" dirty="0"/>
              <a:t>.</a:t>
            </a:r>
          </a:p>
          <a:p>
            <a:r>
              <a:rPr lang="en-US" dirty="0"/>
              <a:t>Metastatic cancers from </a:t>
            </a:r>
            <a:r>
              <a:rPr lang="en-US" dirty="0">
                <a:hlinkClick r:id="rId7"/>
              </a:rPr>
              <a:t>breast cancer</a:t>
            </a:r>
            <a:r>
              <a:rPr lang="en-US" dirty="0"/>
              <a:t>, melanoma, and other primary sites of </a:t>
            </a:r>
            <a:r>
              <a:rPr lang="en-US" dirty="0">
                <a:hlinkClick r:id="rId8"/>
              </a:rPr>
              <a:t>cancer</a:t>
            </a:r>
            <a:r>
              <a:rPr lang="en-US" dirty="0"/>
              <a:t> are also seen in the stomach.</a:t>
            </a:r>
          </a:p>
          <a:p>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Risk factors</a:t>
            </a:r>
          </a:p>
        </p:txBody>
      </p:sp>
      <p:sp>
        <p:nvSpPr>
          <p:cNvPr id="3" name="Content Placeholder 2"/>
          <p:cNvSpPr>
            <a:spLocks noGrp="1"/>
          </p:cNvSpPr>
          <p:nvPr>
            <p:ph idx="1"/>
          </p:nvPr>
        </p:nvSpPr>
        <p:spPr/>
        <p:txBody>
          <a:bodyPr>
            <a:normAutofit fontScale="77500" lnSpcReduction="20000"/>
          </a:bodyPr>
          <a:lstStyle/>
          <a:p>
            <a:r>
              <a:rPr lang="en-US" dirty="0"/>
              <a:t>Factors that increase the risk of stomach cancer include:</a:t>
            </a:r>
          </a:p>
          <a:p>
            <a:r>
              <a:rPr lang="en-US" dirty="0"/>
              <a:t>Ongoing problems with stomach acid backing up into the esophagus, which is called </a:t>
            </a:r>
            <a:r>
              <a:rPr lang="en-US" dirty="0" err="1"/>
              <a:t>gastroesophageal</a:t>
            </a:r>
            <a:r>
              <a:rPr lang="en-US" dirty="0"/>
              <a:t> reflux disease</a:t>
            </a:r>
          </a:p>
          <a:p>
            <a:r>
              <a:rPr lang="en-US" dirty="0"/>
              <a:t>A diet high in salty and smoked foods</a:t>
            </a:r>
          </a:p>
          <a:p>
            <a:r>
              <a:rPr lang="en-US" dirty="0"/>
              <a:t>A diet low in fruits and vegetables</a:t>
            </a:r>
          </a:p>
          <a:p>
            <a:r>
              <a:rPr lang="en-US" dirty="0"/>
              <a:t>Infection in the stomach caused by a germ called Helicobacter pylori</a:t>
            </a:r>
          </a:p>
          <a:p>
            <a:r>
              <a:rPr lang="en-US" dirty="0"/>
              <a:t>Swelling and irritation of the inside of the stomach, which is called gastritis</a:t>
            </a:r>
          </a:p>
          <a:p>
            <a:r>
              <a:rPr lang="en-US" dirty="0"/>
              <a:t>Smoking</a:t>
            </a:r>
          </a:p>
          <a:p>
            <a:r>
              <a:rPr lang="en-US" dirty="0"/>
              <a:t>Growths of noncancerous cells in the stomach, called polyps</a:t>
            </a:r>
          </a:p>
          <a:p>
            <a:r>
              <a:rPr lang="en-US" dirty="0"/>
              <a:t>Family history of stomach cancer</a:t>
            </a:r>
          </a:p>
          <a:p>
            <a:r>
              <a:rPr lang="en-US" dirty="0"/>
              <a:t>Family history of genetic syndromes that increase the risk of stomach cancer and other cancers, such as hereditary diffuse gastric cancer, Lynch syndrome, juvenile polyposis syndrome, </a:t>
            </a:r>
            <a:r>
              <a:rPr lang="en-US" dirty="0" err="1"/>
              <a:t>Peutz-Jeghers</a:t>
            </a:r>
            <a:r>
              <a:rPr lang="en-US" dirty="0"/>
              <a:t> syndrome and familial adenomatous polyposis</a:t>
            </a:r>
          </a:p>
          <a:p>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Prevention</a:t>
            </a:r>
          </a:p>
        </p:txBody>
      </p:sp>
      <p:sp>
        <p:nvSpPr>
          <p:cNvPr id="3" name="Content Placeholder 2"/>
          <p:cNvSpPr>
            <a:spLocks noGrp="1"/>
          </p:cNvSpPr>
          <p:nvPr>
            <p:ph idx="1"/>
          </p:nvPr>
        </p:nvSpPr>
        <p:spPr/>
        <p:txBody>
          <a:bodyPr>
            <a:normAutofit fontScale="92500" lnSpcReduction="20000"/>
          </a:bodyPr>
          <a:lstStyle/>
          <a:p>
            <a:r>
              <a:rPr lang="en-US" dirty="0"/>
              <a:t>To lower the risk of stomach </a:t>
            </a:r>
            <a:r>
              <a:rPr lang="en-US" dirty="0" smtClean="0"/>
              <a:t>cancer:</a:t>
            </a:r>
            <a:endParaRPr lang="en-US" dirty="0"/>
          </a:p>
          <a:p>
            <a:r>
              <a:rPr lang="en-US" b="1" dirty="0"/>
              <a:t>Eat plenty of fruits and vegetables.</a:t>
            </a:r>
            <a:r>
              <a:rPr lang="en-US" dirty="0"/>
              <a:t> Try to include fruits and vegetables in diet each day. Choose a variety of colorful fruits and vegetables.</a:t>
            </a:r>
          </a:p>
          <a:p>
            <a:r>
              <a:rPr lang="en-US" b="1" dirty="0"/>
              <a:t>Reduce the amount of salty and smoked foods eat.</a:t>
            </a:r>
            <a:r>
              <a:rPr lang="en-US" dirty="0"/>
              <a:t> Protect stomach by limiting these foods.</a:t>
            </a:r>
          </a:p>
          <a:p>
            <a:r>
              <a:rPr lang="en-US" b="1" dirty="0"/>
              <a:t>Stop smoking.</a:t>
            </a:r>
            <a:r>
              <a:rPr lang="en-US" dirty="0"/>
              <a:t> If smoke, quit. If you don't smoke, don't start. Smoking increases risk of stomach cancer and many other types of cancer. Quitting smoking can be very hard, so ask health care provider for help.</a:t>
            </a:r>
          </a:p>
          <a:p>
            <a:r>
              <a:rPr lang="en-US" b="1" dirty="0"/>
              <a:t>Tell health care provider if stomach cancer runs in your family.</a:t>
            </a:r>
            <a:r>
              <a:rPr lang="en-US" dirty="0"/>
              <a:t> People with a strong family history of stomach cancer might have stomach cancer screening. Screening tests can detect stomach cancer before it causes symptoms.</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459123"/>
          </a:xfrm>
        </p:spPr>
        <p:txBody>
          <a:bodyPr>
            <a:normAutofit fontScale="90000"/>
          </a:bodyPr>
          <a:lstStyle/>
          <a:p>
            <a:r>
              <a:rPr lang="en-US" b="1" dirty="0"/>
              <a:t>Types of stomach cancer</a:t>
            </a:r>
          </a:p>
        </p:txBody>
      </p:sp>
      <p:sp>
        <p:nvSpPr>
          <p:cNvPr id="5" name="Rectangle 2"/>
          <p:cNvSpPr>
            <a:spLocks noGrp="1" noChangeArrowheads="1"/>
          </p:cNvSpPr>
          <p:nvPr>
            <p:ph idx="1"/>
          </p:nvPr>
        </p:nvSpPr>
        <p:spPr bwMode="auto">
          <a:xfrm>
            <a:off x="838200" y="1105198"/>
            <a:ext cx="10515600" cy="5354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sz="1800" b="0" i="0" u="none" strike="noStrike" cap="none" normalizeH="0" baseline="0" dirty="0" smtClean="0">
                <a:ln>
                  <a:noFill/>
                </a:ln>
                <a:solidFill>
                  <a:schemeClr val="tx1"/>
                </a:solidFill>
                <a:effectLst/>
              </a:rPr>
              <a:t>The type of stomach cancer is based on the type of cell where cancer began. Examples of stomach cancer types include:</a:t>
            </a: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sz="1800" b="1" i="0" u="none" strike="noStrike" cap="none" normalizeH="0" baseline="0" dirty="0" smtClean="0">
                <a:ln>
                  <a:noFill/>
                </a:ln>
                <a:solidFill>
                  <a:schemeClr val="tx1"/>
                </a:solidFill>
                <a:effectLst/>
              </a:rPr>
              <a:t>Adenocarcinoma.</a:t>
            </a:r>
            <a:r>
              <a:rPr kumimoji="0" lang="en-US" sz="1800" b="0" i="0" u="none" strike="noStrike" cap="none" normalizeH="0" baseline="0" dirty="0" smtClean="0">
                <a:ln>
                  <a:noFill/>
                </a:ln>
                <a:solidFill>
                  <a:schemeClr val="tx1"/>
                </a:solidFill>
                <a:effectLst/>
              </a:rPr>
              <a:t> Adenocarcinoma stomach cancer starts in cells that produce mucus. This is the most common type of stomach cancer. Nearly all cancers that start in the stomach are adenocarcinoma stomach cancers. </a:t>
            </a:r>
          </a:p>
          <a:p>
            <a:pPr marL="0" marR="0" lvl="0" indent="0" algn="l" defTabSz="914400" rtl="0" eaLnBrk="0" fontAlgn="base" latinLnBrk="0" hangingPunct="0">
              <a:lnSpc>
                <a:spcPct val="100000"/>
              </a:lnSpc>
              <a:spcBef>
                <a:spcPct val="0"/>
              </a:spcBef>
              <a:spcAft>
                <a:spcPct val="0"/>
              </a:spcAft>
              <a:buClrTx/>
              <a:buSzTx/>
              <a:buNone/>
            </a:pPr>
            <a:endParaRPr kumimoji="0" lang="en-US" sz="1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sz="1800" b="1" i="0" u="none" strike="noStrike" cap="none" normalizeH="0" baseline="0" dirty="0" smtClean="0">
                <a:ln>
                  <a:noFill/>
                </a:ln>
                <a:solidFill>
                  <a:schemeClr val="tx1"/>
                </a:solidFill>
                <a:effectLst/>
              </a:rPr>
              <a:t>Gastrointestinal stromal tumors (GIST).</a:t>
            </a:r>
            <a:r>
              <a:rPr kumimoji="0" lang="en-US" sz="1800" b="0" i="0" u="none" strike="noStrike" cap="none" normalizeH="0" baseline="0" dirty="0" smtClean="0">
                <a:ln>
                  <a:noFill/>
                </a:ln>
                <a:solidFill>
                  <a:schemeClr val="tx1"/>
                </a:solidFill>
                <a:effectLst/>
              </a:rPr>
              <a:t> GIST starts in special nerve cells that are found in the wall of the stomach and other digestive organs. GIST is a type of soft tissue sarcoma. </a:t>
            </a:r>
          </a:p>
          <a:p>
            <a:pPr marL="0" marR="0" lvl="0" indent="0" algn="l" defTabSz="914400" rtl="0" eaLnBrk="0" fontAlgn="base" latinLnBrk="0" hangingPunct="0">
              <a:lnSpc>
                <a:spcPct val="100000"/>
              </a:lnSpc>
              <a:spcBef>
                <a:spcPct val="0"/>
              </a:spcBef>
              <a:spcAft>
                <a:spcPct val="0"/>
              </a:spcAft>
              <a:buClrTx/>
              <a:buSzTx/>
              <a:buNone/>
            </a:pPr>
            <a:endParaRPr kumimoji="0" lang="en-US" sz="1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en-US" sz="1800" b="1" i="0" u="none" strike="noStrike" cap="none" normalizeH="0" baseline="0" dirty="0" smtClean="0">
                <a:ln>
                  <a:noFill/>
                </a:ln>
                <a:solidFill>
                  <a:schemeClr val="tx1"/>
                </a:solidFill>
                <a:effectLst/>
              </a:rPr>
              <a:t>Carcinoid tumors.</a:t>
            </a:r>
            <a:r>
              <a:rPr kumimoji="0" lang="en-US" sz="1800" b="0" i="0" u="none" strike="noStrike" cap="none" normalizeH="0" baseline="0" dirty="0" smtClean="0">
                <a:ln>
                  <a:noFill/>
                </a:ln>
                <a:solidFill>
                  <a:schemeClr val="tx1"/>
                </a:solidFill>
                <a:effectLst/>
              </a:rPr>
              <a:t> Carcinoid tumors are cancers that start in the neuroendocrine cells. Neuroendocrine cells are found in many places in the body. They do some nerve cell functions and some of the work of cells that make hormones. Carcinoid tumors are a type of neuroendocrine tumor.</a:t>
            </a:r>
          </a:p>
          <a:p>
            <a:pPr marL="0" marR="0" lvl="0" indent="0" algn="l" defTabSz="914400" rtl="0" eaLnBrk="0" fontAlgn="base" latinLnBrk="0" hangingPunct="0">
              <a:lnSpc>
                <a:spcPct val="100000"/>
              </a:lnSpc>
              <a:spcBef>
                <a:spcPct val="0"/>
              </a:spcBef>
              <a:spcAft>
                <a:spcPct val="0"/>
              </a:spcAft>
              <a:buClrTx/>
              <a:buSzTx/>
              <a:buFontTx/>
              <a:buChar char="•"/>
            </a:pPr>
            <a:endParaRPr lang="en-US" sz="1800" dirty="0"/>
          </a:p>
          <a:p>
            <a:pPr marL="0" lvl="0" indent="0" eaLnBrk="0" fontAlgn="base" hangingPunct="0">
              <a:lnSpc>
                <a:spcPct val="100000"/>
              </a:lnSpc>
              <a:spcBef>
                <a:spcPct val="0"/>
              </a:spcBef>
              <a:spcAft>
                <a:spcPct val="0"/>
              </a:spcAft>
              <a:buFontTx/>
              <a:buChar char="•"/>
            </a:pPr>
            <a:r>
              <a:rPr lang="en-US" sz="1800" b="1" dirty="0"/>
              <a:t>Lymphoma.</a:t>
            </a:r>
            <a:r>
              <a:rPr lang="en-US" sz="1800" dirty="0"/>
              <a:t> Lymphoma is a cancer that starts in immune system cells. The body's immune system fights germs. Lymphoma can sometimes start in the stomach if the body sends immune system cells to the stomach. This might happen if the body is trying to fight off an infection. Most lymphomas that start in the stomach are a type of non-Hodgkin's lymphoma.</a:t>
            </a:r>
            <a:endParaRPr kumimoji="0" lang="en-US" sz="1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sz="1800" b="0" i="0" u="none" strike="noStrike" cap="none" normalizeH="0" baseline="0" dirty="0" smtClean="0">
              <a:ln>
                <a:noFill/>
              </a:ln>
              <a:solidFill>
                <a:schemeClr val="tx1"/>
              </a:solidFill>
              <a:effectLst/>
              <a:latin typeface="Arial" panose="020B0604020202020204" pitchFamily="34" charset="0"/>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Adenocarcinomas</a:t>
            </a:r>
          </a:p>
        </p:txBody>
      </p:sp>
      <p:sp>
        <p:nvSpPr>
          <p:cNvPr id="3" name="Content Placeholder 2"/>
          <p:cNvSpPr>
            <a:spLocks noGrp="1"/>
          </p:cNvSpPr>
          <p:nvPr>
            <p:ph idx="1"/>
          </p:nvPr>
        </p:nvSpPr>
        <p:spPr/>
        <p:txBody>
          <a:bodyPr>
            <a:normAutofit/>
          </a:bodyPr>
          <a:lstStyle/>
          <a:p>
            <a:r>
              <a:rPr lang="en-US" dirty="0" smtClean="0"/>
              <a:t>Most </a:t>
            </a:r>
            <a:r>
              <a:rPr lang="en-US" dirty="0"/>
              <a:t>cancers of the stomach (about 90% to 95%) are adenocarcinomas. These cancers develop from the gland cells in the innermost lining of the stomach (the mucosa).</a:t>
            </a:r>
          </a:p>
          <a:p>
            <a:r>
              <a:rPr lang="en-US" dirty="0"/>
              <a:t>There are 2 main types of stomach adenocarcinomas:</a:t>
            </a:r>
          </a:p>
          <a:p>
            <a:r>
              <a:rPr lang="en-US" dirty="0"/>
              <a:t>The </a:t>
            </a:r>
            <a:r>
              <a:rPr lang="en-US" b="1" dirty="0"/>
              <a:t>intestinal</a:t>
            </a:r>
            <a:r>
              <a:rPr lang="en-US" dirty="0"/>
              <a:t> type tends to have a slightly better prognosis (outlook). The cancer cells are more likely to have certain gene changes that might allow for treatment with </a:t>
            </a:r>
            <a:r>
              <a:rPr lang="en-US" dirty="0">
                <a:hlinkClick r:id="rId2"/>
              </a:rPr>
              <a:t>targeted drug therapy</a:t>
            </a:r>
            <a:r>
              <a:rPr lang="en-US" dirty="0"/>
              <a:t>.</a:t>
            </a:r>
          </a:p>
          <a:p>
            <a:r>
              <a:rPr lang="en-US" dirty="0"/>
              <a:t>The </a:t>
            </a:r>
            <a:r>
              <a:rPr lang="en-US" b="1" dirty="0"/>
              <a:t>diffuse</a:t>
            </a:r>
            <a:r>
              <a:rPr lang="en-US" dirty="0"/>
              <a:t> type tends to grow spread more quickly. It is less common than the intestinal type, and it tends to be harder to treat.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biopsy report?</a:t>
            </a:r>
          </a:p>
        </p:txBody>
      </p:sp>
      <p:sp>
        <p:nvSpPr>
          <p:cNvPr id="3" name="Content Placeholder 2"/>
          <p:cNvSpPr>
            <a:spLocks noGrp="1"/>
          </p:cNvSpPr>
          <p:nvPr>
            <p:ph idx="1"/>
          </p:nvPr>
        </p:nvSpPr>
        <p:spPr/>
        <p:txBody>
          <a:bodyPr>
            <a:normAutofit fontScale="85000" lnSpcReduction="20000"/>
          </a:bodyPr>
          <a:lstStyle/>
          <a:p>
            <a:r>
              <a:rPr lang="en-US" dirty="0"/>
              <a:t>A biopsy report describes the findings of a specimen. It contains the following information:</a:t>
            </a:r>
          </a:p>
          <a:p>
            <a:r>
              <a:rPr lang="en-US" b="1" dirty="0"/>
              <a:t>Gross description. </a:t>
            </a:r>
            <a:r>
              <a:rPr lang="en-US" dirty="0"/>
              <a:t>A gross description describes how it looks to the naked eye and where the biopsy was taken from. It may include a description of the color, size, and texture of the specimen.</a:t>
            </a:r>
          </a:p>
          <a:p>
            <a:r>
              <a:rPr lang="en-US" b="1" dirty="0"/>
              <a:t>Microscopic exam. </a:t>
            </a:r>
            <a:r>
              <a:rPr lang="en-US" dirty="0"/>
              <a:t>A microscopic exam is a description of what the findings of the slides showed under a microscope. It's usually technical and not in simple language.</a:t>
            </a:r>
          </a:p>
          <a:p>
            <a:r>
              <a:rPr lang="en-US" b="1" dirty="0"/>
              <a:t>Diagnosis. </a:t>
            </a:r>
            <a:r>
              <a:rPr lang="en-US" dirty="0"/>
              <a:t>This is usually considered the "bottom line." Although the format varies, often the diagnosis is expressed as: organ or tissue, site from which the biopsy was obtained, type of surgical procedure used to obtain the biopsy, followed by the diagnosis. For example: colon, sigmoid, endoscopic biopsy, tubular adenoma. In other words, the patient had a biopsy of the sigmoid portion of the colon via endoscopy, and a benign tumor of the large intestine and rectum was found.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Gastrointestinal stromal tumors (GISTs)</a:t>
            </a:r>
          </a:p>
        </p:txBody>
      </p:sp>
      <p:sp>
        <p:nvSpPr>
          <p:cNvPr id="3" name="Content Placeholder 2"/>
          <p:cNvSpPr>
            <a:spLocks noGrp="1"/>
          </p:cNvSpPr>
          <p:nvPr>
            <p:ph idx="1"/>
          </p:nvPr>
        </p:nvSpPr>
        <p:spPr/>
        <p:txBody>
          <a:bodyPr/>
          <a:lstStyle/>
          <a:p>
            <a:r>
              <a:rPr lang="en-US" dirty="0" smtClean="0"/>
              <a:t>These </a:t>
            </a:r>
            <a:r>
              <a:rPr lang="en-US" dirty="0"/>
              <a:t>uncommon tumors start in very early forms of cells in the wall of the stomach called interstitial cells of </a:t>
            </a:r>
            <a:r>
              <a:rPr lang="en-US" dirty="0" err="1"/>
              <a:t>Cajal</a:t>
            </a:r>
            <a:r>
              <a:rPr lang="en-US" dirty="0"/>
              <a:t>. Some GISTs are much more likely than others to grow into other areas or spread to other parts of the body. Although GISTs can start anywhere in the digestive tract, most start in the stomach. For more information</a:t>
            </a:r>
          </a:p>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Neuroendocrine tumors (including carcinoids)</a:t>
            </a:r>
          </a:p>
        </p:txBody>
      </p:sp>
      <p:sp>
        <p:nvSpPr>
          <p:cNvPr id="3" name="Content Placeholder 2"/>
          <p:cNvSpPr>
            <a:spLocks noGrp="1"/>
          </p:cNvSpPr>
          <p:nvPr>
            <p:ph idx="1"/>
          </p:nvPr>
        </p:nvSpPr>
        <p:spPr/>
        <p:txBody>
          <a:bodyPr/>
          <a:lstStyle/>
          <a:p>
            <a:r>
              <a:rPr lang="en-US" dirty="0" smtClean="0"/>
              <a:t>Neuroendocrine </a:t>
            </a:r>
            <a:r>
              <a:rPr lang="en-US" dirty="0"/>
              <a:t>tumors (NETs) start in cells in the stomach (or other parts of the digestive tract) that act like nerve cells in some ways and like hormone-making (endocrine) cells in others. Most NETs tend to grow slowly and do not spread to other organs, but some can grow and spread quickly. </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Lymphomas</a:t>
            </a:r>
          </a:p>
        </p:txBody>
      </p:sp>
      <p:sp>
        <p:nvSpPr>
          <p:cNvPr id="3" name="Content Placeholder 2"/>
          <p:cNvSpPr>
            <a:spLocks noGrp="1"/>
          </p:cNvSpPr>
          <p:nvPr>
            <p:ph idx="1"/>
          </p:nvPr>
        </p:nvSpPr>
        <p:spPr/>
        <p:txBody>
          <a:bodyPr/>
          <a:lstStyle/>
          <a:p>
            <a:r>
              <a:rPr lang="en-US" dirty="0" smtClean="0"/>
              <a:t>These </a:t>
            </a:r>
            <a:r>
              <a:rPr lang="en-US" dirty="0"/>
              <a:t>cancers start in immune system cells called lymphocytes. Lymphomas usually start in other parts of the body, but some can start in the wall of the stomach. The treatment and outlook for these cancers depend on the type of lymphoma and other factors. </a:t>
            </a:r>
          </a:p>
          <a:p>
            <a:endParaRPr lang="en-US" b="1" dirty="0" smtClean="0"/>
          </a:p>
          <a:p>
            <a:r>
              <a:rPr lang="en-US" b="1" dirty="0" smtClean="0"/>
              <a:t>Other </a:t>
            </a:r>
            <a:r>
              <a:rPr lang="en-US" b="1" dirty="0"/>
              <a:t>cancers</a:t>
            </a:r>
          </a:p>
          <a:p>
            <a:r>
              <a:rPr lang="en-US" dirty="0"/>
              <a:t>Other types of cancer, such as squamous cell carcinomas, small cell carcinomas, and </a:t>
            </a:r>
            <a:r>
              <a:rPr lang="en-US" dirty="0" err="1"/>
              <a:t>leiomyosarcomas</a:t>
            </a:r>
            <a:r>
              <a:rPr lang="en-US" dirty="0"/>
              <a:t>, can also start in the stomach, but these cancers are very rare.</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116687" y="0"/>
            <a:ext cx="6014434" cy="6858000"/>
          </a:xfrm>
        </p:spPr>
      </p:pic>
      <p:sp>
        <p:nvSpPr>
          <p:cNvPr id="3" name="Rectangle 2"/>
          <p:cNvSpPr/>
          <p:nvPr/>
        </p:nvSpPr>
        <p:spPr>
          <a:xfrm>
            <a:off x="196948" y="3244334"/>
            <a:ext cx="2574387" cy="1077218"/>
          </a:xfrm>
          <a:prstGeom prst="rect">
            <a:avLst/>
          </a:prstGeom>
        </p:spPr>
        <p:txBody>
          <a:bodyPr wrap="square">
            <a:spAutoFit/>
          </a:bodyPr>
          <a:lstStyle/>
          <a:p>
            <a:r>
              <a:rPr lang="en-US" sz="3200" b="1" dirty="0"/>
              <a:t>Bormann type </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63642"/>
            <a:ext cx="10515600" cy="1325563"/>
          </a:xfrm>
        </p:spPr>
        <p:txBody>
          <a:bodyPr>
            <a:normAutofit/>
          </a:bodyPr>
          <a:lstStyle/>
          <a:p>
            <a:r>
              <a:rPr lang="en-US" sz="1800" dirty="0"/>
              <a:t>Multiple gastric carcinomas case. An </a:t>
            </a:r>
            <a:r>
              <a:rPr lang="en-US" sz="1800" dirty="0" err="1"/>
              <a:t>ulceroinfiltrating</a:t>
            </a:r>
            <a:r>
              <a:rPr lang="en-US" sz="1800" dirty="0"/>
              <a:t> Bormann type 3 gastric carcinoma is located in the </a:t>
            </a:r>
            <a:r>
              <a:rPr lang="en-US" sz="1800" dirty="0" err="1"/>
              <a:t>subcardia</a:t>
            </a:r>
            <a:r>
              <a:rPr lang="en-US" sz="1800" dirty="0"/>
              <a:t> (right yellow arrow). In the </a:t>
            </a:r>
            <a:r>
              <a:rPr lang="en-US" sz="1800" dirty="0" err="1"/>
              <a:t>antrum</a:t>
            </a:r>
            <a:r>
              <a:rPr lang="en-US" sz="1800" dirty="0"/>
              <a:t> of lesser curvature, additional small type </a:t>
            </a:r>
            <a:r>
              <a:rPr lang="en-US" sz="1800" dirty="0" err="1"/>
              <a:t>IIa+IIc</a:t>
            </a:r>
            <a:r>
              <a:rPr lang="en-US" sz="1800" dirty="0"/>
              <a:t> early gastric carcinoma (left yellow arrow) is found. The surrounding gastric mucosa shows diffuse atrophic changes.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92651" y="306688"/>
            <a:ext cx="5206698" cy="4023360"/>
          </a:xfr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Japanese macroscopic classification of early gastric cancer</a:t>
            </a:r>
          </a:p>
        </p:txBody>
      </p:sp>
      <p:pic>
        <p:nvPicPr>
          <p:cNvPr id="6" name="Content Placeholder 5"/>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838200" y="1825625"/>
            <a:ext cx="4754880" cy="4754880"/>
          </a:xfrm>
        </p:spPr>
      </p:pic>
      <p:sp>
        <p:nvSpPr>
          <p:cNvPr id="5" name="Content Placeholder 4"/>
          <p:cNvSpPr>
            <a:spLocks noGrp="1"/>
          </p:cNvSpPr>
          <p:nvPr>
            <p:ph sz="half" idx="2"/>
          </p:nvPr>
        </p:nvSpPr>
        <p:spPr/>
        <p:txBody>
          <a:bodyPr>
            <a:normAutofit fontScale="92500" lnSpcReduction="20000"/>
          </a:bodyPr>
          <a:lstStyle/>
          <a:p>
            <a:r>
              <a:rPr lang="en-US" dirty="0"/>
              <a:t>Early gastric cancer. </a:t>
            </a:r>
            <a:endParaRPr lang="en-US" dirty="0" smtClean="0"/>
          </a:p>
          <a:p>
            <a:r>
              <a:rPr lang="en-US" dirty="0" smtClean="0"/>
              <a:t>A</a:t>
            </a:r>
            <a:r>
              <a:rPr lang="en-US" dirty="0"/>
              <a:t>: EGC type I. The tumor shows a protruding lesion more than 2.5 mm in height. </a:t>
            </a:r>
            <a:endParaRPr lang="en-US" dirty="0" smtClean="0"/>
          </a:p>
          <a:p>
            <a:r>
              <a:rPr lang="en-US" dirty="0" smtClean="0"/>
              <a:t>B</a:t>
            </a:r>
            <a:r>
              <a:rPr lang="en-US" dirty="0"/>
              <a:t>: EGC type </a:t>
            </a:r>
            <a:r>
              <a:rPr lang="en-US" dirty="0" err="1"/>
              <a:t>IIa</a:t>
            </a:r>
            <a:r>
              <a:rPr lang="en-US" dirty="0"/>
              <a:t>. The tumor shows a slightly elevated, plaque-like lesion. </a:t>
            </a:r>
            <a:endParaRPr lang="en-US" dirty="0" smtClean="0"/>
          </a:p>
          <a:p>
            <a:r>
              <a:rPr lang="en-US" dirty="0" smtClean="0"/>
              <a:t>C</a:t>
            </a:r>
            <a:r>
              <a:rPr lang="en-US" dirty="0"/>
              <a:t>: EGC type </a:t>
            </a:r>
            <a:r>
              <a:rPr lang="en-US" dirty="0" err="1"/>
              <a:t>IIc</a:t>
            </a:r>
            <a:r>
              <a:rPr lang="en-US" dirty="0"/>
              <a:t>. A slightly depressed lesion with an irregular ulcer base mimicking a benign ulcer is seen. </a:t>
            </a:r>
            <a:endParaRPr lang="en-US" dirty="0" smtClean="0"/>
          </a:p>
          <a:p>
            <a:r>
              <a:rPr lang="en-US" dirty="0" smtClean="0"/>
              <a:t>D</a:t>
            </a:r>
            <a:r>
              <a:rPr lang="en-US" dirty="0"/>
              <a:t>: EGE type </a:t>
            </a:r>
            <a:r>
              <a:rPr lang="en-US" dirty="0" err="1"/>
              <a:t>IIb+IIc</a:t>
            </a:r>
            <a:r>
              <a:rPr lang="en-US" dirty="0"/>
              <a:t>. A combined flat and depressed lesion is accompanied with surrounding nodular gastric </a:t>
            </a:r>
            <a:r>
              <a:rPr lang="en-US" dirty="0" err="1" smtClean="0"/>
              <a:t>mucosis</a:t>
            </a:r>
            <a:r>
              <a:rPr lang="en-US" dirty="0" smtClean="0"/>
              <a:t>.</a:t>
            </a:r>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5396251"/>
            <a:ext cx="10515600" cy="1317205"/>
          </a:xfrm>
        </p:spPr>
        <p:txBody>
          <a:bodyPr>
            <a:normAutofit/>
          </a:bodyPr>
          <a:lstStyle/>
          <a:p>
            <a:r>
              <a:rPr lang="en-US" sz="1800" dirty="0"/>
              <a:t>EGC type III. An ulcer-like excavated lesion with a prominent depression is present in the body of the lesser curvature.</a:t>
            </a:r>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29438" y="143132"/>
            <a:ext cx="5133124" cy="5212080"/>
          </a:xfrm>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Microscopic features </a:t>
            </a:r>
          </a:p>
        </p:txBody>
      </p:sp>
      <p:sp>
        <p:nvSpPr>
          <p:cNvPr id="3" name="Content Placeholder 2"/>
          <p:cNvSpPr>
            <a:spLocks noGrp="1"/>
          </p:cNvSpPr>
          <p:nvPr>
            <p:ph idx="1"/>
          </p:nvPr>
        </p:nvSpPr>
        <p:spPr/>
        <p:txBody>
          <a:bodyPr>
            <a:normAutofit fontScale="92500" lnSpcReduction="20000"/>
          </a:bodyPr>
          <a:lstStyle/>
          <a:p>
            <a:r>
              <a:rPr lang="en-US" dirty="0"/>
              <a:t>Histologically, the majority of EGCs are well differentiated, tubular adenocarcinomas. </a:t>
            </a:r>
            <a:endParaRPr lang="en-US" dirty="0" smtClean="0"/>
          </a:p>
          <a:p>
            <a:r>
              <a:rPr lang="en-US" dirty="0" smtClean="0"/>
              <a:t>Most </a:t>
            </a:r>
            <a:r>
              <a:rPr lang="en-US" dirty="0"/>
              <a:t>of the lesions are intestinal types with predominantly tubular (93%) and papillary (1%) </a:t>
            </a:r>
            <a:r>
              <a:rPr lang="en-US" dirty="0" smtClean="0"/>
              <a:t>histology. </a:t>
            </a:r>
          </a:p>
          <a:p>
            <a:r>
              <a:rPr lang="en-US" dirty="0" smtClean="0"/>
              <a:t>Mucinous </a:t>
            </a:r>
            <a:r>
              <a:rPr lang="en-US" dirty="0"/>
              <a:t>carcinomas account for 1% of all EGCs. </a:t>
            </a:r>
            <a:endParaRPr lang="en-US" dirty="0" smtClean="0"/>
          </a:p>
          <a:p>
            <a:r>
              <a:rPr lang="en-US" dirty="0" smtClean="0"/>
              <a:t>Signet </a:t>
            </a:r>
            <a:r>
              <a:rPr lang="en-US" dirty="0"/>
              <a:t>ring cell carcinomas and poorly differentiated adenocarcinomas represent 5% and 30% of the cases, and are usually depressed or ulcerated types (types </a:t>
            </a:r>
            <a:r>
              <a:rPr lang="en-US" dirty="0" err="1"/>
              <a:t>IIc</a:t>
            </a:r>
            <a:r>
              <a:rPr lang="en-US" dirty="0"/>
              <a:t> or </a:t>
            </a:r>
            <a:r>
              <a:rPr lang="en-US" dirty="0" smtClean="0"/>
              <a:t>III). </a:t>
            </a:r>
          </a:p>
          <a:p>
            <a:r>
              <a:rPr lang="en-US" dirty="0" smtClean="0"/>
              <a:t>Severe </a:t>
            </a:r>
            <a:r>
              <a:rPr lang="en-US" dirty="0"/>
              <a:t>atrophic gastritis with diffuse intestinal metaplasia and pre-existing adenoma are frequently seen in the background of adenocarcinoma. It has been estimated that 10% of individuals with chronic atrophic gastritis would develop gastric carcinoma in a 15-year follow-up </a:t>
            </a:r>
            <a:r>
              <a:rPr lang="en-US" dirty="0" smtClean="0"/>
              <a:t>period.</a:t>
            </a: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7" name="Content Placeholder 6"/>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128789" y="1223493"/>
            <a:ext cx="6903076" cy="4020917"/>
          </a:xfrm>
        </p:spPr>
      </p:pic>
      <p:sp>
        <p:nvSpPr>
          <p:cNvPr id="6" name="Content Placeholder 5"/>
          <p:cNvSpPr>
            <a:spLocks noGrp="1"/>
          </p:cNvSpPr>
          <p:nvPr>
            <p:ph sz="half" idx="2"/>
          </p:nvPr>
        </p:nvSpPr>
        <p:spPr>
          <a:xfrm>
            <a:off x="7173532" y="1223493"/>
            <a:ext cx="4180268" cy="4953470"/>
          </a:xfrm>
        </p:spPr>
        <p:txBody>
          <a:bodyPr/>
          <a:lstStyle/>
          <a:p>
            <a:r>
              <a:rPr lang="en-US" dirty="0"/>
              <a:t>A. The biopsy shows well- differentiated papillary adenocarcinoma with invasion into the lamina </a:t>
            </a:r>
            <a:r>
              <a:rPr lang="en-US" dirty="0" err="1"/>
              <a:t>propria</a:t>
            </a:r>
            <a:r>
              <a:rPr lang="en-US" dirty="0"/>
              <a:t>. </a:t>
            </a:r>
            <a:endParaRPr lang="en-US" dirty="0" smtClean="0"/>
          </a:p>
          <a:p>
            <a:r>
              <a:rPr lang="en-US" dirty="0" smtClean="0"/>
              <a:t>B</a:t>
            </a:r>
            <a:r>
              <a:rPr lang="en-US" dirty="0"/>
              <a:t>. The endoscopic </a:t>
            </a:r>
            <a:r>
              <a:rPr lang="en-US" dirty="0" err="1"/>
              <a:t>submucosal</a:t>
            </a:r>
            <a:r>
              <a:rPr lang="en-US" dirty="0"/>
              <a:t> dissection specimen shows that the tumor invades into </a:t>
            </a:r>
            <a:r>
              <a:rPr lang="en-US" dirty="0" err="1"/>
              <a:t>submucosa</a:t>
            </a:r>
            <a:r>
              <a:rPr lang="en-US" dirty="0"/>
              <a:t>.</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Content Placeholder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206063" y="1352282"/>
            <a:ext cx="6774286" cy="4047061"/>
          </a:xfrm>
        </p:spPr>
      </p:pic>
      <p:sp>
        <p:nvSpPr>
          <p:cNvPr id="4" name="Content Placeholder 3"/>
          <p:cNvSpPr>
            <a:spLocks noGrp="1"/>
          </p:cNvSpPr>
          <p:nvPr>
            <p:ph sz="half" idx="2"/>
          </p:nvPr>
        </p:nvSpPr>
        <p:spPr>
          <a:xfrm>
            <a:off x="7122016" y="1825625"/>
            <a:ext cx="4231783" cy="4351338"/>
          </a:xfrm>
        </p:spPr>
        <p:txBody>
          <a:bodyPr/>
          <a:lstStyle/>
          <a:p>
            <a:r>
              <a:rPr lang="en-US" dirty="0"/>
              <a:t>A. </a:t>
            </a:r>
            <a:r>
              <a:rPr lang="en-US" dirty="0" err="1"/>
              <a:t>Intramucosal</a:t>
            </a:r>
            <a:r>
              <a:rPr lang="en-US" dirty="0"/>
              <a:t> signet ring cell carcinoma with </a:t>
            </a:r>
            <a:r>
              <a:rPr lang="en-US" dirty="0" err="1"/>
              <a:t>eosinophilic</a:t>
            </a:r>
            <a:r>
              <a:rPr lang="en-US" dirty="0"/>
              <a:t> cytoplasm. </a:t>
            </a:r>
            <a:endParaRPr lang="en-US" dirty="0" smtClean="0"/>
          </a:p>
          <a:p>
            <a:r>
              <a:rPr lang="en-US" dirty="0" smtClean="0"/>
              <a:t>B</a:t>
            </a:r>
            <a:r>
              <a:rPr lang="en-US" dirty="0"/>
              <a:t>. Goblet cells mimicking signet ring cell carcinoma are found in the same </a:t>
            </a:r>
            <a:r>
              <a:rPr lang="en-US" dirty="0" err="1"/>
              <a:t>gastrectomy</a:t>
            </a:r>
            <a:r>
              <a:rPr lang="en-US" dirty="0"/>
              <a:t> specimen.</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What is a pathology report?</a:t>
            </a:r>
          </a:p>
        </p:txBody>
      </p:sp>
      <p:sp>
        <p:nvSpPr>
          <p:cNvPr id="3" name="Content Placeholder 2"/>
          <p:cNvSpPr>
            <a:spLocks noGrp="1"/>
          </p:cNvSpPr>
          <p:nvPr>
            <p:ph idx="1"/>
          </p:nvPr>
        </p:nvSpPr>
        <p:spPr/>
        <p:txBody>
          <a:bodyPr/>
          <a:lstStyle/>
          <a:p>
            <a:r>
              <a:rPr lang="en-US" dirty="0"/>
              <a:t>A pathology report is a medical report about a piece of tissue, blood, or body organ that has been removed from body. The specimen is analyzed by a pathologist, who then writes up a report for the medical provider who has either ordered the report or performed the procedure. Pathology reports are used by medical provider to determine a diagnosis or treatment plan for a specific health condition or disease.</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a:t>Endoscopic indication for early gastric carcinoma</a:t>
            </a:r>
          </a:p>
        </p:txBody>
      </p:sp>
      <p:pic>
        <p:nvPicPr>
          <p:cNvPr id="7" name="Content Placeholder 6"/>
          <p:cNvPicPr>
            <a:picLocks noGrp="1" noChangeAspect="1"/>
          </p:cNvPicPr>
          <p:nvPr>
            <p:ph idx="1"/>
          </p:nvPr>
        </p:nvPicPr>
        <p:blipFill>
          <a:blip r:embed="rId2"/>
          <a:stretch>
            <a:fillRect/>
          </a:stretch>
        </p:blipFill>
        <p:spPr>
          <a:xfrm>
            <a:off x="677343" y="1690688"/>
            <a:ext cx="11343592" cy="4572000"/>
          </a:xfrm>
          <a:prstGeom prst="rect">
            <a:avLst/>
          </a:prstGeom>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Advanced gastric carcinoma</a:t>
            </a:r>
          </a:p>
        </p:txBody>
      </p:sp>
      <p:sp>
        <p:nvSpPr>
          <p:cNvPr id="3" name="Content Placeholder 2"/>
          <p:cNvSpPr>
            <a:spLocks noGrp="1"/>
          </p:cNvSpPr>
          <p:nvPr>
            <p:ph idx="1"/>
          </p:nvPr>
        </p:nvSpPr>
        <p:spPr/>
        <p:txBody>
          <a:bodyPr>
            <a:normAutofit fontScale="92500" lnSpcReduction="10000"/>
          </a:bodyPr>
          <a:lstStyle/>
          <a:p>
            <a:r>
              <a:rPr lang="en-US" b="1" dirty="0"/>
              <a:t>Clinical manifestation</a:t>
            </a:r>
          </a:p>
          <a:p>
            <a:r>
              <a:rPr lang="en-US" dirty="0"/>
              <a:t>Men are more frequently affected than women (male: female ratio; 2:1) and the median age at diagnosis is 70 years of </a:t>
            </a:r>
            <a:r>
              <a:rPr lang="en-US" dirty="0" smtClean="0"/>
              <a:t>age. </a:t>
            </a:r>
          </a:p>
          <a:p>
            <a:r>
              <a:rPr lang="en-US" dirty="0" smtClean="0"/>
              <a:t>No </a:t>
            </a:r>
            <a:r>
              <a:rPr lang="en-US" dirty="0"/>
              <a:t>specific physical signs or symptoms for gastric carcinoma exist. The common presenting symptoms and signs in advanced gastric cancer (AGC), however, include dysphagia, early satiety, </a:t>
            </a:r>
            <a:r>
              <a:rPr lang="en-US" dirty="0" err="1"/>
              <a:t>epigastric</a:t>
            </a:r>
            <a:r>
              <a:rPr lang="en-US" dirty="0"/>
              <a:t> pain, weight loss, anemia, anorexia, nausea, vomiting and melena. </a:t>
            </a:r>
            <a:endParaRPr lang="en-US" dirty="0" smtClean="0"/>
          </a:p>
          <a:p>
            <a:r>
              <a:rPr lang="en-US" dirty="0" smtClean="0"/>
              <a:t>Dysphagia </a:t>
            </a:r>
            <a:r>
              <a:rPr lang="en-US" dirty="0"/>
              <a:t>is frequently associated with proximal tumors, and early satiety can be caused by distal tumors or tumors with </a:t>
            </a:r>
            <a:r>
              <a:rPr lang="en-US" dirty="0" err="1"/>
              <a:t>linitis</a:t>
            </a:r>
            <a:r>
              <a:rPr lang="en-US" dirty="0"/>
              <a:t> </a:t>
            </a:r>
            <a:r>
              <a:rPr lang="en-US" dirty="0" err="1"/>
              <a:t>plastica</a:t>
            </a:r>
            <a:r>
              <a:rPr lang="en-US" dirty="0"/>
              <a:t> appearance due to gastric outlet obstruction or loss of stomach </a:t>
            </a:r>
            <a:r>
              <a:rPr lang="en-US" dirty="0" err="1" smtClean="0"/>
              <a:t>distensibility</a:t>
            </a:r>
            <a:r>
              <a:rPr lang="en-US" dirty="0" smtClean="0"/>
              <a:t>. </a:t>
            </a:r>
            <a:r>
              <a:rPr lang="en-US" dirty="0"/>
              <a:t>The symptom duration is less than 3 months in nearly 40% of patients and longer than 1 year in only </a:t>
            </a:r>
            <a:r>
              <a:rPr lang="en-US" dirty="0" smtClean="0"/>
              <a:t>20%. </a:t>
            </a:r>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Advanced gastric carcinoma</a:t>
            </a:r>
          </a:p>
        </p:txBody>
      </p:sp>
      <p:sp>
        <p:nvSpPr>
          <p:cNvPr id="3" name="Content Placeholder 2"/>
          <p:cNvSpPr>
            <a:spLocks noGrp="1"/>
          </p:cNvSpPr>
          <p:nvPr>
            <p:ph idx="1"/>
          </p:nvPr>
        </p:nvSpPr>
        <p:spPr/>
        <p:txBody>
          <a:bodyPr>
            <a:normAutofit fontScale="70000" lnSpcReduction="20000"/>
          </a:bodyPr>
          <a:lstStyle/>
          <a:p>
            <a:r>
              <a:rPr lang="en-US" b="1" dirty="0"/>
              <a:t>Clinical manifestation</a:t>
            </a:r>
          </a:p>
          <a:p>
            <a:r>
              <a:rPr lang="en-US" dirty="0" smtClean="0"/>
              <a:t>Presenting </a:t>
            </a:r>
            <a:r>
              <a:rPr lang="en-US" dirty="0"/>
              <a:t>symptoms and signs in patients with distant metastasis of AGCs may be different from those with AGCs without distant metastasis. These patients may show enlarged abdominal mass or abdominal swelling due to tumor metastasis to the liver or malignant peritoneal effusion. </a:t>
            </a:r>
            <a:endParaRPr lang="en-US" dirty="0" smtClean="0"/>
          </a:p>
          <a:p>
            <a:r>
              <a:rPr lang="en-US" dirty="0" smtClean="0"/>
              <a:t>Occasionally</a:t>
            </a:r>
            <a:r>
              <a:rPr lang="en-US" dirty="0"/>
              <a:t>, the non-regional lymph node metastasis to the supraclavicular area can be superficial and palpable (Virchow’s lymph node). Peritoneal metastatic spread may be evident as a palpable ovary on pelvic examination (</a:t>
            </a:r>
            <a:r>
              <a:rPr lang="en-US" dirty="0" err="1"/>
              <a:t>Krukenberg</a:t>
            </a:r>
            <a:r>
              <a:rPr lang="en-US" dirty="0"/>
              <a:t> tumor) or metastasis to the pouch of Douglas on rectal examination (</a:t>
            </a:r>
            <a:r>
              <a:rPr lang="en-US" dirty="0" err="1"/>
              <a:t>Blumer’s</a:t>
            </a:r>
            <a:r>
              <a:rPr lang="en-US" dirty="0"/>
              <a:t> shelf sign) can be detected. Vaginal bleeding due to metastasis to the endometrium has been reported in premenopausal women with </a:t>
            </a:r>
            <a:r>
              <a:rPr lang="en-US" dirty="0" smtClean="0"/>
              <a:t>AGCs. </a:t>
            </a:r>
          </a:p>
          <a:p>
            <a:r>
              <a:rPr lang="en-US" dirty="0" smtClean="0"/>
              <a:t>Patients </a:t>
            </a:r>
            <a:r>
              <a:rPr lang="en-US" dirty="0"/>
              <a:t>with AGC may present with </a:t>
            </a:r>
            <a:r>
              <a:rPr lang="en-US" dirty="0" err="1"/>
              <a:t>paraneoplastic</a:t>
            </a:r>
            <a:r>
              <a:rPr lang="en-US" dirty="0"/>
              <a:t> syndromes such as diffuse </a:t>
            </a:r>
            <a:r>
              <a:rPr lang="en-US" dirty="0" err="1"/>
              <a:t>seborrheic</a:t>
            </a:r>
            <a:r>
              <a:rPr lang="en-US" dirty="0"/>
              <a:t> keratosis, </a:t>
            </a:r>
            <a:r>
              <a:rPr lang="en-US" dirty="0" err="1"/>
              <a:t>acanthosis</a:t>
            </a:r>
            <a:r>
              <a:rPr lang="en-US" dirty="0"/>
              <a:t> </a:t>
            </a:r>
            <a:r>
              <a:rPr lang="en-US" dirty="0" err="1"/>
              <a:t>nigricans</a:t>
            </a:r>
            <a:r>
              <a:rPr lang="en-US" dirty="0"/>
              <a:t>, </a:t>
            </a:r>
            <a:r>
              <a:rPr lang="en-US" dirty="0" err="1"/>
              <a:t>microangiopathic</a:t>
            </a:r>
            <a:r>
              <a:rPr lang="en-US" dirty="0"/>
              <a:t> hemolytic anemia, and Trousseau’s </a:t>
            </a:r>
            <a:r>
              <a:rPr lang="en-US" dirty="0" smtClean="0"/>
              <a:t>syndrome. </a:t>
            </a:r>
          </a:p>
          <a:p>
            <a:r>
              <a:rPr lang="en-US" dirty="0" smtClean="0"/>
              <a:t>The </a:t>
            </a:r>
            <a:r>
              <a:rPr lang="en-US" dirty="0"/>
              <a:t>overall prognosis of AGCs is poor, with 5-year survival rate of </a:t>
            </a:r>
            <a:r>
              <a:rPr lang="en-US" dirty="0" smtClean="0"/>
              <a:t>20%. </a:t>
            </a:r>
            <a:r>
              <a:rPr lang="en-US" dirty="0"/>
              <a:t>Median survival for metastatic or </a:t>
            </a:r>
            <a:r>
              <a:rPr lang="en-US" dirty="0" err="1"/>
              <a:t>unresectable</a:t>
            </a:r>
            <a:r>
              <a:rPr lang="en-US" dirty="0"/>
              <a:t> disease is approximately 8 to 10 </a:t>
            </a:r>
            <a:r>
              <a:rPr lang="en-US" dirty="0" smtClean="0"/>
              <a:t>months.</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Gross features</a:t>
            </a:r>
          </a:p>
        </p:txBody>
      </p:sp>
      <p:sp>
        <p:nvSpPr>
          <p:cNvPr id="3" name="Content Placeholder 2"/>
          <p:cNvSpPr>
            <a:spLocks noGrp="1"/>
          </p:cNvSpPr>
          <p:nvPr>
            <p:ph idx="1"/>
          </p:nvPr>
        </p:nvSpPr>
        <p:spPr/>
        <p:txBody>
          <a:bodyPr>
            <a:normAutofit fontScale="92500" lnSpcReduction="20000"/>
          </a:bodyPr>
          <a:lstStyle/>
          <a:p>
            <a:r>
              <a:rPr lang="en-US" dirty="0"/>
              <a:t>Approximately 50% of AGCs arise in the distal stomach (the pyloric part of the stomach), frequently involving the lesser curvature and 16% of AGCs occur in the proximal stomach (</a:t>
            </a:r>
            <a:r>
              <a:rPr lang="en-US" dirty="0" err="1"/>
              <a:t>cardia</a:t>
            </a:r>
            <a:r>
              <a:rPr lang="en-US" dirty="0"/>
              <a:t>, the upper third of the body and </a:t>
            </a:r>
            <a:r>
              <a:rPr lang="en-US" dirty="0" smtClean="0"/>
              <a:t>fundus). </a:t>
            </a:r>
            <a:r>
              <a:rPr lang="en-US" dirty="0"/>
              <a:t>AGCs may show various gross appearances with different growth patterns. For standardization of the common morphologic features of AGCs, several classification systems have been proposed. The most widely used classification for macroscopic appearance of AGC is Bormann classification, dividing AGCs into four </a:t>
            </a:r>
            <a:r>
              <a:rPr lang="en-US" dirty="0" smtClean="0"/>
              <a:t>types:</a:t>
            </a:r>
            <a:endParaRPr lang="en-US" dirty="0"/>
          </a:p>
          <a:p>
            <a:r>
              <a:rPr lang="en-US" dirty="0"/>
              <a:t>Type 1 </a:t>
            </a:r>
            <a:r>
              <a:rPr lang="en-US" dirty="0" err="1"/>
              <a:t>Polypoid</a:t>
            </a:r>
            <a:r>
              <a:rPr lang="en-US" dirty="0"/>
              <a:t>: Well circumscribed </a:t>
            </a:r>
            <a:r>
              <a:rPr lang="en-US" dirty="0" err="1"/>
              <a:t>polypoid</a:t>
            </a:r>
            <a:r>
              <a:rPr lang="en-US" dirty="0"/>
              <a:t> </a:t>
            </a:r>
            <a:r>
              <a:rPr lang="en-US" dirty="0" smtClean="0"/>
              <a:t>tumors.</a:t>
            </a:r>
            <a:endParaRPr lang="en-US" dirty="0"/>
          </a:p>
          <a:p>
            <a:r>
              <a:rPr lang="en-US" dirty="0"/>
              <a:t>Type 2 </a:t>
            </a:r>
            <a:r>
              <a:rPr lang="en-US" dirty="0" err="1"/>
              <a:t>Fungating</a:t>
            </a:r>
            <a:r>
              <a:rPr lang="en-US" dirty="0"/>
              <a:t>: </a:t>
            </a:r>
            <a:r>
              <a:rPr lang="en-US" dirty="0" err="1"/>
              <a:t>Fungating</a:t>
            </a:r>
            <a:r>
              <a:rPr lang="en-US" dirty="0"/>
              <a:t> tumors with marked central </a:t>
            </a:r>
            <a:r>
              <a:rPr lang="en-US" dirty="0" smtClean="0"/>
              <a:t>infiltration.</a:t>
            </a:r>
            <a:endParaRPr lang="en-US" dirty="0"/>
          </a:p>
          <a:p>
            <a:r>
              <a:rPr lang="en-US" dirty="0"/>
              <a:t>Type 3 Ulcerated: Ulcerated tumors with infiltrative </a:t>
            </a:r>
            <a:r>
              <a:rPr lang="en-US" dirty="0" smtClean="0"/>
              <a:t>margins.</a:t>
            </a:r>
            <a:endParaRPr lang="en-US" dirty="0"/>
          </a:p>
          <a:p>
            <a:r>
              <a:rPr lang="en-US" dirty="0"/>
              <a:t>Type 4 Infiltrating: Diffusely infiltrated </a:t>
            </a:r>
            <a:r>
              <a:rPr lang="en-US" dirty="0" smtClean="0"/>
              <a:t>tumors.</a:t>
            </a:r>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9887"/>
            <a:ext cx="10515600" cy="1407357"/>
          </a:xfrm>
        </p:spPr>
        <p:txBody>
          <a:bodyPr>
            <a:normAutofit/>
          </a:bodyPr>
          <a:lstStyle/>
          <a:p>
            <a:r>
              <a:rPr lang="en-US" sz="1800" dirty="0"/>
              <a:t>Bormann type 1. </a:t>
            </a:r>
            <a:r>
              <a:rPr lang="en-US" sz="1800" dirty="0" err="1" smtClean="0"/>
              <a:t>Polypoid</a:t>
            </a:r>
            <a:r>
              <a:rPr lang="en-US" sz="1800" dirty="0"/>
              <a:t>: Well circumscribed </a:t>
            </a:r>
            <a:r>
              <a:rPr lang="en-US" sz="1800" dirty="0" err="1"/>
              <a:t>polypoid</a:t>
            </a:r>
            <a:r>
              <a:rPr lang="en-US" sz="1800" dirty="0"/>
              <a:t> tumors. </a:t>
            </a:r>
            <a:br>
              <a:rPr lang="en-US" sz="1800" dirty="0"/>
            </a:br>
            <a:r>
              <a:rPr lang="en-US" sz="1800" dirty="0" err="1"/>
              <a:t>Polypoid</a:t>
            </a:r>
            <a:r>
              <a:rPr lang="en-US" sz="1800" dirty="0"/>
              <a:t> carcinoma of the stomach is located in the </a:t>
            </a:r>
            <a:r>
              <a:rPr lang="en-US" sz="1800" dirty="0" err="1"/>
              <a:t>antrum</a:t>
            </a:r>
            <a:r>
              <a:rPr lang="en-US" sz="1800" dirty="0"/>
              <a:t> of the lesser curvature. This elevating solid mass shows focal superficial hemorrhage.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33224" y="116369"/>
            <a:ext cx="5925551" cy="5029200"/>
          </a:xfrm>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9887"/>
            <a:ext cx="10515600" cy="1407357"/>
          </a:xfrm>
        </p:spPr>
        <p:txBody>
          <a:bodyPr>
            <a:normAutofit/>
          </a:bodyPr>
          <a:lstStyle/>
          <a:p>
            <a:r>
              <a:rPr lang="en-US" sz="1800" dirty="0"/>
              <a:t>Bormann type 2. </a:t>
            </a:r>
            <a:r>
              <a:rPr lang="en-US" sz="1800" dirty="0" err="1"/>
              <a:t>Fungating</a:t>
            </a:r>
            <a:r>
              <a:rPr lang="en-US" sz="1800" dirty="0"/>
              <a:t> carcinoma of the stomach with extensive central ulceration involves the </a:t>
            </a:r>
            <a:r>
              <a:rPr lang="en-US" sz="1800" dirty="0" err="1"/>
              <a:t>antrum</a:t>
            </a:r>
            <a:r>
              <a:rPr lang="en-US" sz="1800" dirty="0" smtClean="0"/>
              <a:t>.</a:t>
            </a:r>
            <a:r>
              <a:rPr lang="en-US" sz="1800" dirty="0"/>
              <a:t/>
            </a:r>
            <a:br>
              <a:rPr lang="en-US" sz="1800" dirty="0"/>
            </a:br>
            <a:endParaRPr lang="en-US" sz="1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28511" y="143151"/>
            <a:ext cx="6734978" cy="5029200"/>
          </a:xfrm>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9887"/>
            <a:ext cx="10515600" cy="1407357"/>
          </a:xfrm>
        </p:spPr>
        <p:txBody>
          <a:bodyPr>
            <a:normAutofit/>
          </a:bodyPr>
          <a:lstStyle/>
          <a:p>
            <a:r>
              <a:rPr lang="en-US" sz="1800" dirty="0"/>
              <a:t>Bormann type 3. Ulcerated carcinoma of the stomach with infiltrative and heaped-up margins is present in the lower body of the lesser curvature. </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75778" y="163567"/>
            <a:ext cx="6607772" cy="4846320"/>
          </a:xfr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009887"/>
            <a:ext cx="10515600" cy="1407357"/>
          </a:xfrm>
        </p:spPr>
        <p:txBody>
          <a:bodyPr>
            <a:normAutofit/>
          </a:bodyPr>
          <a:lstStyle/>
          <a:p>
            <a:r>
              <a:rPr lang="en-US" sz="1800" dirty="0"/>
              <a:t>Bormann type 4. </a:t>
            </a:r>
            <a:r>
              <a:rPr lang="en-US" sz="1800" dirty="0" err="1"/>
              <a:t>Linitis</a:t>
            </a:r>
            <a:r>
              <a:rPr lang="en-US" sz="1800" dirty="0"/>
              <a:t> </a:t>
            </a:r>
            <a:r>
              <a:rPr lang="en-US" sz="1800" dirty="0" err="1"/>
              <a:t>plastica</a:t>
            </a:r>
            <a:r>
              <a:rPr lang="en-US" sz="1800" dirty="0"/>
              <a:t>, diffusely infiltrating carcinoma of the stomach with thickening of gastric </a:t>
            </a:r>
            <a:r>
              <a:rPr lang="en-US" sz="1800" dirty="0" err="1"/>
              <a:t>rugae</a:t>
            </a:r>
            <a:r>
              <a:rPr lang="en-US" sz="1800" dirty="0"/>
              <a:t> involves the whole stomach.</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281182" y="112150"/>
            <a:ext cx="5629635" cy="4754880"/>
          </a:xfrm>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Microscopic features and morphologic classifications</a:t>
            </a:r>
            <a:br>
              <a:rPr lang="en-US" b="1" dirty="0"/>
            </a:br>
            <a:endParaRPr lang="en-US" dirty="0"/>
          </a:p>
        </p:txBody>
      </p:sp>
      <p:sp>
        <p:nvSpPr>
          <p:cNvPr id="3" name="Content Placeholder 2"/>
          <p:cNvSpPr>
            <a:spLocks noGrp="1"/>
          </p:cNvSpPr>
          <p:nvPr>
            <p:ph idx="1"/>
          </p:nvPr>
        </p:nvSpPr>
        <p:spPr/>
        <p:txBody>
          <a:bodyPr>
            <a:normAutofit fontScale="92500" lnSpcReduction="10000"/>
          </a:bodyPr>
          <a:lstStyle/>
          <a:p>
            <a:r>
              <a:rPr lang="en-US" dirty="0"/>
              <a:t>Adenocarcinoma accounts for approximately 95% of all malignant gastric neoplasms. Because of </a:t>
            </a:r>
            <a:r>
              <a:rPr lang="en-US" dirty="0" err="1" smtClean="0"/>
              <a:t>heterogenecity</a:t>
            </a:r>
            <a:r>
              <a:rPr lang="en-US" dirty="0" smtClean="0"/>
              <a:t> </a:t>
            </a:r>
            <a:r>
              <a:rPr lang="en-US" dirty="0"/>
              <a:t>and complexity in the morphologic characteristics of gastric carcinoma, many histologic classification systems have been proposed. The primary </a:t>
            </a:r>
            <a:r>
              <a:rPr lang="en-US" dirty="0" err="1"/>
              <a:t>histopathologic</a:t>
            </a:r>
            <a:r>
              <a:rPr lang="en-US" dirty="0"/>
              <a:t> classification used for gastric carcinoma was first described in 1965 by </a:t>
            </a:r>
            <a:r>
              <a:rPr lang="en-US" dirty="0" smtClean="0"/>
              <a:t>Lauren. </a:t>
            </a:r>
          </a:p>
          <a:p>
            <a:r>
              <a:rPr lang="en-US" dirty="0" smtClean="0"/>
              <a:t>This </a:t>
            </a:r>
            <a:r>
              <a:rPr lang="en-US" dirty="0"/>
              <a:t>system provided a general understanding of </a:t>
            </a:r>
            <a:r>
              <a:rPr lang="en-US" dirty="0" err="1"/>
              <a:t>histogenesis</a:t>
            </a:r>
            <a:r>
              <a:rPr lang="en-US" dirty="0"/>
              <a:t> and biology of this disease. This classification simply divides gastric carcinomas morphologically into two types: diffuse and intestinal types, which have shown different genetic alterations and biologic behaviors. This classification has been applied to determine a clinical indication of endoscopic procedure or surgery and has supported unified epidemiologic data of gastric cancers by researchers</a:t>
            </a:r>
            <a:r>
              <a:rPr lang="en-US" dirty="0" smtClean="0"/>
              <a:t>.</a:t>
            </a:r>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Microscopic features and morphologic classifications</a:t>
            </a:r>
            <a:br>
              <a:rPr lang="en-US" b="1" dirty="0"/>
            </a:br>
            <a:endParaRPr lang="en-US" dirty="0"/>
          </a:p>
        </p:txBody>
      </p:sp>
      <p:sp>
        <p:nvSpPr>
          <p:cNvPr id="3" name="Content Placeholder 2"/>
          <p:cNvSpPr>
            <a:spLocks noGrp="1"/>
          </p:cNvSpPr>
          <p:nvPr>
            <p:ph idx="1"/>
          </p:nvPr>
        </p:nvSpPr>
        <p:spPr/>
        <p:txBody>
          <a:bodyPr>
            <a:normAutofit/>
          </a:bodyPr>
          <a:lstStyle/>
          <a:p>
            <a:r>
              <a:rPr lang="en-US" dirty="0" smtClean="0"/>
              <a:t>Intestinal </a:t>
            </a:r>
            <a:r>
              <a:rPr lang="en-US" dirty="0"/>
              <a:t>type adenocarcinoma usually arises in the older population with an increased incidence in men and is frequently associated with chronic atrophic gastritis, intestinal metaplasia and Helicobacter pylori infection in neighboring </a:t>
            </a:r>
            <a:r>
              <a:rPr lang="en-US" dirty="0" smtClean="0"/>
              <a:t>mucosa. </a:t>
            </a:r>
          </a:p>
          <a:p>
            <a:r>
              <a:rPr lang="en-US" dirty="0" smtClean="0"/>
              <a:t>They </a:t>
            </a:r>
            <a:r>
              <a:rPr lang="en-US" dirty="0"/>
              <a:t>constitute approximately 60% of gastric carcinoma in high-risk population and occur frequently in the </a:t>
            </a:r>
            <a:r>
              <a:rPr lang="en-US" dirty="0" err="1"/>
              <a:t>antrum</a:t>
            </a:r>
            <a:r>
              <a:rPr lang="en-US" dirty="0"/>
              <a:t> as </a:t>
            </a:r>
            <a:r>
              <a:rPr lang="en-US" dirty="0" err="1"/>
              <a:t>exophytic</a:t>
            </a:r>
            <a:r>
              <a:rPr lang="en-US" dirty="0"/>
              <a:t> bulky </a:t>
            </a:r>
            <a:r>
              <a:rPr lang="en-US" dirty="0" smtClean="0"/>
              <a:t>lesions. </a:t>
            </a:r>
          </a:p>
          <a:p>
            <a:r>
              <a:rPr lang="en-US" dirty="0" smtClean="0"/>
              <a:t>These </a:t>
            </a:r>
            <a:r>
              <a:rPr lang="en-US" dirty="0"/>
              <a:t>tumors have a tendency to spread </a:t>
            </a:r>
            <a:r>
              <a:rPr lang="en-US" dirty="0" err="1"/>
              <a:t>hematogeneously</a:t>
            </a:r>
            <a:r>
              <a:rPr lang="en-US" dirty="0"/>
              <a:t> and often result in liver metastasis.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12115</Words>
  <Application>Microsoft Office PowerPoint</Application>
  <PresentationFormat>Widescreen</PresentationFormat>
  <Paragraphs>637</Paragraphs>
  <Slides>138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138</vt:i4>
      </vt:variant>
    </vt:vector>
  </HeadingPairs>
  <TitlesOfParts>
    <vt:vector size="143" baseType="lpstr">
      <vt:lpstr>Arial</vt:lpstr>
      <vt:lpstr>Calibri</vt:lpstr>
      <vt:lpstr>Calibri Light</vt:lpstr>
      <vt:lpstr>Times New Roman</vt:lpstr>
      <vt:lpstr>Office Theme</vt:lpstr>
      <vt:lpstr>INTEGRATED ACADEMIC STUDIES OF MEDICINE  </vt:lpstr>
      <vt:lpstr>Surgical Pathology of Esophagus and Stomach Tumors</vt:lpstr>
      <vt:lpstr>What is surgical pathology?</vt:lpstr>
      <vt:lpstr>What is surgical pathology?</vt:lpstr>
      <vt:lpstr>PowerPoint Presentation</vt:lpstr>
      <vt:lpstr>What is the purpose of a biopsy?</vt:lpstr>
      <vt:lpstr>What happens to the specimen after the biopsy is done?</vt:lpstr>
      <vt:lpstr>What is a biopsy report?</vt:lpstr>
      <vt:lpstr>What is a pathology report?</vt:lpstr>
      <vt:lpstr>Components of a pathology report </vt:lpstr>
      <vt:lpstr>Getting a copy of pathology report </vt:lpstr>
      <vt:lpstr>Why perform a lymph node biopsy?</vt:lpstr>
      <vt:lpstr>How is lymph node biopsy done?</vt:lpstr>
      <vt:lpstr>What are the effects of removing a lymph node?</vt:lpstr>
      <vt:lpstr>What is recovery like after a lymph node biopsy?</vt:lpstr>
      <vt:lpstr>PowerPoint Presentation</vt:lpstr>
      <vt:lpstr>PowerPoint Presentation</vt:lpstr>
      <vt:lpstr>PowerPoint Presentation</vt:lpstr>
      <vt:lpstr>PowerPoint Presentation</vt:lpstr>
      <vt:lpstr>PowerPoint Presentation</vt:lpstr>
      <vt:lpstr>Are molecular characteristics of a tumor included on a surgical pathology report?</vt:lpstr>
      <vt:lpstr>What other information might be included on a surgical pathology report?</vt:lpstr>
      <vt:lpstr>PowerPoint Presentation</vt:lpstr>
      <vt:lpstr>PowerPoint Presentation</vt:lpstr>
      <vt:lpstr>Excision Margins </vt:lpstr>
      <vt:lpstr>Tumor Grading, Staging, and Prognosis</vt:lpstr>
      <vt:lpstr>Tumor Grading, Staging, and Prognosis</vt:lpstr>
      <vt:lpstr>The Role of the Cytopathologist</vt:lpstr>
      <vt:lpstr>Preparation of Cytologic Specimens for Microscopic Examination</vt:lpstr>
      <vt:lpstr>Microscopic Interpretation of Cytologic Specimens</vt:lpstr>
      <vt:lpstr>Role of the Immunohistochemist </vt:lpstr>
      <vt:lpstr>PowerPoint Presentation</vt:lpstr>
      <vt:lpstr>PowerPoint Presentation</vt:lpstr>
      <vt:lpstr>Esophageal cancer - EC</vt:lpstr>
      <vt:lpstr>Symptoms</vt:lpstr>
      <vt:lpstr>When to see a doctor</vt:lpstr>
      <vt:lpstr>Causes</vt:lpstr>
      <vt:lpstr>Risk factors</vt:lpstr>
      <vt:lpstr>Types of esophageal cancer</vt:lpstr>
      <vt:lpstr>PowerPoint Presentation</vt:lpstr>
      <vt:lpstr>PowerPoint Presentation</vt:lpstr>
      <vt:lpstr>Immunohistochemical staining for human esophageal squamous cell carcinoma (ESCC) tissues recognizing the expressions of CD3 (top), CD4 (middle) and CD8 (bottom) in tumor-infiltrating lymphocytes. Representative cases of: intraepithelial (i) CD3-negative (A), iCD3-positive (B), stromal (s) CD3-negative (C), sCD3-positive (D), iCD4-negative (E), iCD4-positive (F), sCD4-negative (G), sCD4-positive (H), iCD8-negative (I), iCD8-positive (J), sCD8-negative (K), and sCD8-positive (L). Original magnification 200×.  </vt:lpstr>
      <vt:lpstr>Representative IHC images of PI3K-p85α, EGFR, p53, c-KIT and TIMP1. IHC results reveal that these proteins are highly expressed in ESCC tumors, whereas a low/no expression in adjacent normal tissues. IHC, immunohistochemistry; ESCC, esophageal squamous cell carcinoma; PI3K, phosphatidylinositol 3-kinases; EGFR, epidermal growth factor receptor; TIMP1, TIMP metallopeptidase inhibitor 1. Original magnification: 200 × and 400 ×. </vt:lpstr>
      <vt:lpstr>PowerPoint Presentation</vt:lpstr>
      <vt:lpstr>Complications</vt:lpstr>
      <vt:lpstr>Prevention</vt:lpstr>
      <vt:lpstr>Diagnosis</vt:lpstr>
      <vt:lpstr>PowerPoint Presentation</vt:lpstr>
      <vt:lpstr>PowerPoint Presentation</vt:lpstr>
      <vt:lpstr>PowerPoint Presentation</vt:lpstr>
      <vt:lpstr>Determining the extent of the cancer</vt:lpstr>
      <vt:lpstr>PowerPoint Presentation</vt:lpstr>
      <vt:lpstr>PowerPoint Presentation</vt:lpstr>
      <vt:lpstr>Surgery</vt:lpstr>
      <vt:lpstr>Surgery</vt:lpstr>
      <vt:lpstr>TNM staging system  </vt:lpstr>
      <vt:lpstr>PowerPoint Presentation</vt:lpstr>
      <vt:lpstr>Staging of squamous cell carcinoma of the esophagus </vt:lpstr>
      <vt:lpstr>PowerPoint Presentation</vt:lpstr>
      <vt:lpstr>Staging of adenocarcinoma of the esophagus </vt:lpstr>
      <vt:lpstr>PowerPoint Presentation</vt:lpstr>
      <vt:lpstr>PowerPoint Presentation</vt:lpstr>
      <vt:lpstr>PowerPoint Presentation</vt:lpstr>
      <vt:lpstr>Treatments for complications</vt:lpstr>
      <vt:lpstr>Chemotherapy</vt:lpstr>
      <vt:lpstr>Radiation therapy</vt:lpstr>
      <vt:lpstr>PowerPoint Presentation</vt:lpstr>
      <vt:lpstr>PowerPoint Presentation</vt:lpstr>
      <vt:lpstr>Surgical Pathology of Stomach Tumors</vt:lpstr>
      <vt:lpstr>Overview</vt:lpstr>
      <vt:lpstr>Symptoms</vt:lpstr>
      <vt:lpstr>PowerPoint Presentation</vt:lpstr>
      <vt:lpstr>Causes</vt:lpstr>
      <vt:lpstr>PowerPoint Presentation</vt:lpstr>
      <vt:lpstr>PowerPoint Presentation</vt:lpstr>
      <vt:lpstr>Risk factors</vt:lpstr>
      <vt:lpstr>Prevention</vt:lpstr>
      <vt:lpstr>Types of stomach cancer</vt:lpstr>
      <vt:lpstr>Adenocarcinomas</vt:lpstr>
      <vt:lpstr>Gastrointestinal stromal tumors (GISTs)</vt:lpstr>
      <vt:lpstr>Neuroendocrine tumors (including carcinoids)</vt:lpstr>
      <vt:lpstr>Lymphomas</vt:lpstr>
      <vt:lpstr>PowerPoint Presentation</vt:lpstr>
      <vt:lpstr>Multiple gastric carcinomas case. An ulceroinfiltrating Bormann type 3 gastric carcinoma is located in the subcardia (right yellow arrow). In the antrum of lesser curvature, additional small type IIa+IIc early gastric carcinoma (left yellow arrow) is found. The surrounding gastric mucosa shows diffuse atrophic changes.</vt:lpstr>
      <vt:lpstr>Japanese macroscopic classification of early gastric cancer</vt:lpstr>
      <vt:lpstr>EGC type III. An ulcer-like excavated lesion with a prominent depression is present in the body of the lesser curvature.</vt:lpstr>
      <vt:lpstr>Microscopic features </vt:lpstr>
      <vt:lpstr>PowerPoint Presentation</vt:lpstr>
      <vt:lpstr>PowerPoint Presentation</vt:lpstr>
      <vt:lpstr>Endoscopic indication for early gastric carcinoma</vt:lpstr>
      <vt:lpstr>Advanced gastric carcinoma</vt:lpstr>
      <vt:lpstr>Advanced gastric carcinoma</vt:lpstr>
      <vt:lpstr>Gross features</vt:lpstr>
      <vt:lpstr>Bormann type 1. Polypoid: Well circumscribed polypoid tumors.  Polypoid carcinoma of the stomach is located in the antrum of the lesser curvature. This elevating solid mass shows focal superficial hemorrhage. </vt:lpstr>
      <vt:lpstr>Bormann type 2. Fungating carcinoma of the stomach with extensive central ulceration involves the antrum. </vt:lpstr>
      <vt:lpstr>Bormann type 3. Ulcerated carcinoma of the stomach with infiltrative and heaped-up margins is present in the lower body of the lesser curvature. </vt:lpstr>
      <vt:lpstr>Bormann type 4. Linitis plastica, diffusely infiltrating carcinoma of the stomach with thickening of gastric rugae involves the whole stomach.</vt:lpstr>
      <vt:lpstr>Microscopic features and morphologic classifications </vt:lpstr>
      <vt:lpstr>Microscopic features and morphologic classifications </vt:lpstr>
      <vt:lpstr>Microscopic features and morphologic classifications </vt:lpstr>
      <vt:lpstr>Microscopic features and morphologic classifications </vt:lpstr>
      <vt:lpstr>Microscopic features and morphologic classifications </vt:lpstr>
      <vt:lpstr>Clinicopathologic features of intestinal and diffuse types of  gastric adenocarcinomas</vt:lpstr>
      <vt:lpstr>PowerPoint Presentation</vt:lpstr>
      <vt:lpstr>PowerPoint Presentation</vt:lpstr>
      <vt:lpstr>PowerPoint Presentation</vt:lpstr>
      <vt:lpstr>PowerPoint Presentation</vt:lpstr>
      <vt:lpstr>Immunohistochemistry</vt:lpstr>
      <vt:lpstr>Immunohistochemical staining of PD-L1 in gastric adenocarcinoma tissues. (A) Strong expression of PDL1 on tumour cells. (B) Weak expression of PD-L1 on tumour cells. (C) Negative expression of PD-L1 on tumour cells. (D) Strong expression of PD-L1 on tumour cells. (E) Weak expression of PD-L1 on tumour cells. (F) Negative expression of PD-L1on tumour cells. (G) Expression of PD-L1 in tumour cells (arrowhead) and intratumoural immune cells (arrow). (H) Expression of PD-L1 on intratumoural immune cells (arrowhead) but not on tumour cells (I) Expression of PD-L1 on intratumoural lymph follicles (star). (A-C original magnification × 100. D-I original magnification × 400). </vt:lpstr>
      <vt:lpstr>Molecular pathology of gastric cancer</vt:lpstr>
      <vt:lpstr>Molecular pathology of gastric cancer</vt:lpstr>
      <vt:lpstr>HER2 testing in gastric cancer: a practical approach</vt:lpstr>
      <vt:lpstr>PowerPoint Presentation</vt:lpstr>
      <vt:lpstr>PDL1 (Immunotherapy) Tests</vt:lpstr>
      <vt:lpstr>PDL1 (Immunotherapy) Tests</vt:lpstr>
      <vt:lpstr>PowerPoint Presentation</vt:lpstr>
      <vt:lpstr>What do the results mean?</vt:lpstr>
      <vt:lpstr>Diagnosis</vt:lpstr>
      <vt:lpstr>Determining the stage of stomach cancer</vt:lpstr>
      <vt:lpstr>Staging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Prognosis</vt:lpstr>
      <vt:lpstr>Early detection</vt:lpstr>
      <vt:lpstr>Treatment</vt:lpstr>
      <vt:lpstr>Surgery</vt:lpstr>
      <vt:lpstr>PowerPoint Presentation</vt:lpstr>
      <vt:lpstr>Chemotherapy</vt:lpstr>
      <vt:lpstr>Chemotherapy</vt:lpstr>
      <vt:lpstr>Chemotherapy</vt:lpstr>
      <vt:lpstr>Radiation therapy</vt:lpstr>
      <vt:lpstr>Targeted therapy</vt:lpstr>
      <vt:lpstr>Immunotherapy</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INTEGRATED ACADEMIC STUDIES OF MEDICINE</dc:title>
  <dc:creator>Milena Vuletic</dc:creator>
  <cp:lastModifiedBy>KORISNIK-</cp:lastModifiedBy>
  <cp:revision>120</cp:revision>
  <dcterms:created xsi:type="dcterms:W3CDTF">2023-11-26T09:45:00Z</dcterms:created>
  <dcterms:modified xsi:type="dcterms:W3CDTF">2024-01-16T14:39:48Z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A4DE095CF528476BB554F20EAC244EF5_12</vt:lpwstr>
  </property>
  <property fmtid="{D5CDD505-2E9C-101B-9397-08002B2CF9AE}" pid="3" name="KSOProductBuildVer">
    <vt:lpwstr>1033-12.2.0.13359</vt:lpwstr>
  </property>
</Properties>
</file>